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4"/>
  </p:sldMasterIdLst>
  <p:notesMasterIdLst>
    <p:notesMasterId r:id="rId234"/>
  </p:notesMasterIdLst>
  <p:sldIdLst>
    <p:sldId id="330" r:id="rId5"/>
    <p:sldId id="658" r:id="rId6"/>
    <p:sldId id="660" r:id="rId7"/>
    <p:sldId id="661" r:id="rId8"/>
    <p:sldId id="662" r:id="rId9"/>
    <p:sldId id="663" r:id="rId10"/>
    <p:sldId id="664" r:id="rId11"/>
    <p:sldId id="665" r:id="rId12"/>
    <p:sldId id="681" r:id="rId13"/>
    <p:sldId id="670" r:id="rId14"/>
    <p:sldId id="667" r:id="rId15"/>
    <p:sldId id="659" r:id="rId16"/>
    <p:sldId id="653" r:id="rId17"/>
    <p:sldId id="644" r:id="rId18"/>
    <p:sldId id="645" r:id="rId19"/>
    <p:sldId id="649" r:id="rId20"/>
    <p:sldId id="632" r:id="rId21"/>
    <p:sldId id="657" r:id="rId22"/>
    <p:sldId id="1100" r:id="rId23"/>
    <p:sldId id="685" r:id="rId24"/>
    <p:sldId id="691" r:id="rId25"/>
    <p:sldId id="695" r:id="rId26"/>
    <p:sldId id="696" r:id="rId27"/>
    <p:sldId id="705" r:id="rId28"/>
    <p:sldId id="699" r:id="rId29"/>
    <p:sldId id="1226" r:id="rId30"/>
    <p:sldId id="1227" r:id="rId31"/>
    <p:sldId id="1228" r:id="rId32"/>
    <p:sldId id="1229" r:id="rId33"/>
    <p:sldId id="1230" r:id="rId34"/>
    <p:sldId id="713" r:id="rId35"/>
    <p:sldId id="718" r:id="rId36"/>
    <p:sldId id="715" r:id="rId37"/>
    <p:sldId id="716" r:id="rId38"/>
    <p:sldId id="717" r:id="rId39"/>
    <p:sldId id="723" r:id="rId40"/>
    <p:sldId id="738" r:id="rId41"/>
    <p:sldId id="739" r:id="rId42"/>
    <p:sldId id="740" r:id="rId43"/>
    <p:sldId id="741" r:id="rId44"/>
    <p:sldId id="742" r:id="rId45"/>
    <p:sldId id="724" r:id="rId46"/>
    <p:sldId id="730" r:id="rId47"/>
    <p:sldId id="773" r:id="rId48"/>
    <p:sldId id="731" r:id="rId49"/>
    <p:sldId id="743" r:id="rId50"/>
    <p:sldId id="744" r:id="rId51"/>
    <p:sldId id="745" r:id="rId52"/>
    <p:sldId id="750" r:id="rId53"/>
    <p:sldId id="751" r:id="rId54"/>
    <p:sldId id="786" r:id="rId55"/>
    <p:sldId id="787" r:id="rId56"/>
    <p:sldId id="792" r:id="rId57"/>
    <p:sldId id="793" r:id="rId58"/>
    <p:sldId id="794" r:id="rId59"/>
    <p:sldId id="795" r:id="rId60"/>
    <p:sldId id="796" r:id="rId61"/>
    <p:sldId id="797" r:id="rId62"/>
    <p:sldId id="893" r:id="rId63"/>
    <p:sldId id="257" r:id="rId64"/>
    <p:sldId id="261" r:id="rId65"/>
    <p:sldId id="798" r:id="rId66"/>
    <p:sldId id="804" r:id="rId67"/>
    <p:sldId id="806" r:id="rId68"/>
    <p:sldId id="807" r:id="rId69"/>
    <p:sldId id="814" r:id="rId70"/>
    <p:sldId id="830" r:id="rId71"/>
    <p:sldId id="258" r:id="rId72"/>
    <p:sldId id="259" r:id="rId73"/>
    <p:sldId id="836" r:id="rId74"/>
    <p:sldId id="837" r:id="rId75"/>
    <p:sldId id="838" r:id="rId76"/>
    <p:sldId id="840" r:id="rId77"/>
    <p:sldId id="841" r:id="rId78"/>
    <p:sldId id="842" r:id="rId79"/>
    <p:sldId id="863" r:id="rId80"/>
    <p:sldId id="844" r:id="rId81"/>
    <p:sldId id="845" r:id="rId82"/>
    <p:sldId id="865" r:id="rId83"/>
    <p:sldId id="866" r:id="rId84"/>
    <p:sldId id="867" r:id="rId85"/>
    <p:sldId id="868" r:id="rId86"/>
    <p:sldId id="870" r:id="rId87"/>
    <p:sldId id="871" r:id="rId88"/>
    <p:sldId id="872" r:id="rId89"/>
    <p:sldId id="873" r:id="rId90"/>
    <p:sldId id="874" r:id="rId91"/>
    <p:sldId id="877" r:id="rId92"/>
    <p:sldId id="875" r:id="rId93"/>
    <p:sldId id="879" r:id="rId94"/>
    <p:sldId id="851" r:id="rId95"/>
    <p:sldId id="852" r:id="rId96"/>
    <p:sldId id="853" r:id="rId97"/>
    <p:sldId id="854" r:id="rId98"/>
    <p:sldId id="855" r:id="rId99"/>
    <p:sldId id="856" r:id="rId100"/>
    <p:sldId id="857" r:id="rId101"/>
    <p:sldId id="858" r:id="rId102"/>
    <p:sldId id="859" r:id="rId103"/>
    <p:sldId id="860" r:id="rId104"/>
    <p:sldId id="882" r:id="rId105"/>
    <p:sldId id="883" r:id="rId106"/>
    <p:sldId id="884" r:id="rId107"/>
    <p:sldId id="885" r:id="rId108"/>
    <p:sldId id="886" r:id="rId109"/>
    <p:sldId id="887" r:id="rId110"/>
    <p:sldId id="888" r:id="rId111"/>
    <p:sldId id="861" r:id="rId112"/>
    <p:sldId id="889" r:id="rId113"/>
    <p:sldId id="890" r:id="rId114"/>
    <p:sldId id="1249" r:id="rId115"/>
    <p:sldId id="1250" r:id="rId116"/>
    <p:sldId id="1251" r:id="rId117"/>
    <p:sldId id="1252" r:id="rId118"/>
    <p:sldId id="1253" r:id="rId119"/>
    <p:sldId id="1254" r:id="rId120"/>
    <p:sldId id="1255" r:id="rId121"/>
    <p:sldId id="1256" r:id="rId122"/>
    <p:sldId id="1257" r:id="rId123"/>
    <p:sldId id="1263" r:id="rId124"/>
    <p:sldId id="1264" r:id="rId125"/>
    <p:sldId id="1266" r:id="rId126"/>
    <p:sldId id="1267" r:id="rId127"/>
    <p:sldId id="1268" r:id="rId128"/>
    <p:sldId id="1269" r:id="rId129"/>
    <p:sldId id="1270" r:id="rId130"/>
    <p:sldId id="1271" r:id="rId131"/>
    <p:sldId id="1272" r:id="rId132"/>
    <p:sldId id="1273" r:id="rId133"/>
    <p:sldId id="1277" r:id="rId134"/>
    <p:sldId id="1281" r:id="rId135"/>
    <p:sldId id="1282" r:id="rId136"/>
    <p:sldId id="1283" r:id="rId137"/>
    <p:sldId id="1146" r:id="rId138"/>
    <p:sldId id="895" r:id="rId139"/>
    <p:sldId id="1157" r:id="rId140"/>
    <p:sldId id="946" r:id="rId141"/>
    <p:sldId id="522" r:id="rId142"/>
    <p:sldId id="945" r:id="rId143"/>
    <p:sldId id="949" r:id="rId144"/>
    <p:sldId id="950" r:id="rId145"/>
    <p:sldId id="951" r:id="rId146"/>
    <p:sldId id="952" r:id="rId147"/>
    <p:sldId id="960" r:id="rId148"/>
    <p:sldId id="961" r:id="rId149"/>
    <p:sldId id="962" r:id="rId150"/>
    <p:sldId id="963" r:id="rId151"/>
    <p:sldId id="964" r:id="rId152"/>
    <p:sldId id="913" r:id="rId153"/>
    <p:sldId id="914" r:id="rId154"/>
    <p:sldId id="915" r:id="rId155"/>
    <p:sldId id="938" r:id="rId156"/>
    <p:sldId id="919" r:id="rId157"/>
    <p:sldId id="932" r:id="rId158"/>
    <p:sldId id="933" r:id="rId159"/>
    <p:sldId id="1284" r:id="rId160"/>
    <p:sldId id="935" r:id="rId161"/>
    <p:sldId id="944" r:id="rId162"/>
    <p:sldId id="936" r:id="rId163"/>
    <p:sldId id="939" r:id="rId164"/>
    <p:sldId id="940" r:id="rId165"/>
    <p:sldId id="941" r:id="rId166"/>
    <p:sldId id="942" r:id="rId167"/>
    <p:sldId id="943" r:id="rId168"/>
    <p:sldId id="1158" r:id="rId169"/>
    <p:sldId id="965" r:id="rId170"/>
    <p:sldId id="920" r:id="rId171"/>
    <p:sldId id="977" r:id="rId172"/>
    <p:sldId id="978" r:id="rId173"/>
    <p:sldId id="979" r:id="rId174"/>
    <p:sldId id="980" r:id="rId175"/>
    <p:sldId id="948" r:id="rId176"/>
    <p:sldId id="1190" r:id="rId177"/>
    <p:sldId id="1191" r:id="rId178"/>
    <p:sldId id="991" r:id="rId179"/>
    <p:sldId id="992" r:id="rId180"/>
    <p:sldId id="996" r:id="rId181"/>
    <p:sldId id="994" r:id="rId182"/>
    <p:sldId id="995" r:id="rId183"/>
    <p:sldId id="997" r:id="rId184"/>
    <p:sldId id="1206" r:id="rId185"/>
    <p:sldId id="966" r:id="rId186"/>
    <p:sldId id="1010" r:id="rId187"/>
    <p:sldId id="1000" r:id="rId188"/>
    <p:sldId id="1001" r:id="rId189"/>
    <p:sldId id="1002" r:id="rId190"/>
    <p:sldId id="1003" r:id="rId191"/>
    <p:sldId id="1011" r:id="rId192"/>
    <p:sldId id="1012" r:id="rId193"/>
    <p:sldId id="1013" r:id="rId194"/>
    <p:sldId id="1014" r:id="rId195"/>
    <p:sldId id="1015" r:id="rId196"/>
    <p:sldId id="1016" r:id="rId197"/>
    <p:sldId id="1017" r:id="rId198"/>
    <p:sldId id="1018" r:id="rId199"/>
    <p:sldId id="1019" r:id="rId200"/>
    <p:sldId id="1029" r:id="rId201"/>
    <p:sldId id="1031" r:id="rId202"/>
    <p:sldId id="1032" r:id="rId203"/>
    <p:sldId id="967" r:id="rId204"/>
    <p:sldId id="968" r:id="rId205"/>
    <p:sldId id="969" r:id="rId206"/>
    <p:sldId id="970" r:id="rId207"/>
    <p:sldId id="971" r:id="rId208"/>
    <p:sldId id="972" r:id="rId209"/>
    <p:sldId id="974" r:id="rId210"/>
    <p:sldId id="912" r:id="rId211"/>
    <p:sldId id="975" r:id="rId212"/>
    <p:sldId id="1026" r:id="rId213"/>
    <p:sldId id="1027" r:id="rId214"/>
    <p:sldId id="1033" r:id="rId215"/>
    <p:sldId id="982" r:id="rId216"/>
    <p:sldId id="985" r:id="rId217"/>
    <p:sldId id="986" r:id="rId218"/>
    <p:sldId id="1028" r:id="rId219"/>
    <p:sldId id="984" r:id="rId220"/>
    <p:sldId id="1034" r:id="rId221"/>
    <p:sldId id="1035" r:id="rId222"/>
    <p:sldId id="1036" r:id="rId223"/>
    <p:sldId id="1043" r:id="rId224"/>
    <p:sldId id="1044" r:id="rId225"/>
    <p:sldId id="1045" r:id="rId226"/>
    <p:sldId id="1046" r:id="rId227"/>
    <p:sldId id="1050" r:id="rId228"/>
    <p:sldId id="1051" r:id="rId229"/>
    <p:sldId id="1052" r:id="rId230"/>
    <p:sldId id="1053" r:id="rId231"/>
    <p:sldId id="1056" r:id="rId232"/>
    <p:sldId id="414" r:id="rId2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ho Choi" initials="KC" lastIdx="1" clrIdx="0">
    <p:extLst>
      <p:ext uri="{19B8F6BF-5375-455C-9EA6-DF929625EA0E}">
        <p15:presenceInfo xmlns:p15="http://schemas.microsoft.com/office/powerpoint/2012/main" userId="Kiho Cho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44A92"/>
    <a:srgbClr val="000099"/>
    <a:srgbClr val="FF9900"/>
    <a:srgbClr val="FA74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9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9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26" Type="http://schemas.openxmlformats.org/officeDocument/2006/relationships/slide" Target="slides/slide22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37" Type="http://schemas.openxmlformats.org/officeDocument/2006/relationships/viewProps" Target="viewProps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27" Type="http://schemas.openxmlformats.org/officeDocument/2006/relationships/slide" Target="slides/slide223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slide" Target="slides/slide213.xml"/><Relationship Id="rId6" Type="http://schemas.openxmlformats.org/officeDocument/2006/relationships/slide" Target="slides/slide2.xml"/><Relationship Id="rId238" Type="http://schemas.openxmlformats.org/officeDocument/2006/relationships/theme" Target="theme/theme1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slide" Target="slides/slide224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tableStyles" Target="tableStyles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0" Type="http://schemas.openxmlformats.org/officeDocument/2006/relationships/slide" Target="slides/slide216.xml"/><Relationship Id="rId225" Type="http://schemas.openxmlformats.org/officeDocument/2006/relationships/slide" Target="slides/slide22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10" Type="http://schemas.openxmlformats.org/officeDocument/2006/relationships/slide" Target="slides/slide206.xml"/><Relationship Id="rId215" Type="http://schemas.openxmlformats.org/officeDocument/2006/relationships/slide" Target="slides/slide211.xml"/><Relationship Id="rId236" Type="http://schemas.openxmlformats.org/officeDocument/2006/relationships/presProps" Target="presProps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commentAuthors" Target="commentAuthors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CD3F2D-B298-4016-85B1-BB2530E7716A}" type="datetimeFigureOut">
              <a:rPr lang="ko-KR" altLang="en-US" smtClean="0"/>
              <a:t>2022-06-04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DA8EFA-719B-45C0-A3D3-46F270B4BB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931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F32A7-8279-4AF9-92CB-F4E67AB676D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151BB1-0950-4F35-A080-89DB96D91E1F}"/>
              </a:ext>
            </a:extLst>
          </p:cNvPr>
          <p:cNvSpPr/>
          <p:nvPr userDrawn="1"/>
        </p:nvSpPr>
        <p:spPr>
          <a:xfrm>
            <a:off x="5638800" y="3339000"/>
            <a:ext cx="6553200" cy="90000"/>
          </a:xfrm>
          <a:prstGeom prst="rect">
            <a:avLst/>
          </a:prstGeom>
          <a:solidFill>
            <a:srgbClr val="98ACBD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371D0E-6C31-488F-86BD-028B59A70090}"/>
              </a:ext>
            </a:extLst>
          </p:cNvPr>
          <p:cNvSpPr/>
          <p:nvPr userDrawn="1"/>
        </p:nvSpPr>
        <p:spPr>
          <a:xfrm>
            <a:off x="6562788" y="3344800"/>
            <a:ext cx="663512" cy="90000"/>
          </a:xfrm>
          <a:prstGeom prst="rect">
            <a:avLst/>
          </a:prstGeom>
          <a:solidFill>
            <a:srgbClr val="CDB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8916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B35DDC-0405-4797-B668-D110A127F671}" type="datetimeFigureOut">
              <a:rPr lang="ko-KR" altLang="en-US" smtClean="0"/>
              <a:t>2022-06-04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F32A7-8279-4AF9-92CB-F4E67AB676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723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B35DDC-0405-4797-B668-D110A127F671}" type="datetimeFigureOut">
              <a:rPr lang="ko-KR" altLang="en-US" smtClean="0"/>
              <a:t>2022-06-04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F32A7-8279-4AF9-92CB-F4E67AB676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919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aseline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슬라이드 번호 개체 틀 14"/>
          <p:cNvSpPr>
            <a:spLocks noGrp="1"/>
          </p:cNvSpPr>
          <p:nvPr>
            <p:ph type="sldNum" sz="quarter" idx="12"/>
          </p:nvPr>
        </p:nvSpPr>
        <p:spPr>
          <a:xfrm>
            <a:off x="9347200" y="6541476"/>
            <a:ext cx="2743200" cy="270856"/>
          </a:xfrm>
        </p:spPr>
        <p:txBody>
          <a:bodyPr/>
          <a:lstStyle>
            <a:lvl1pPr>
              <a:defRPr baseline="0"/>
            </a:lvl1pPr>
          </a:lstStyle>
          <a:p>
            <a:fld id="{1D9BF955-D26A-4BD6-8057-459F7E8AB8D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6BAFF5-C50F-4D17-BAA8-0C0A482B98A1}"/>
              </a:ext>
            </a:extLst>
          </p:cNvPr>
          <p:cNvSpPr/>
          <p:nvPr userDrawn="1"/>
        </p:nvSpPr>
        <p:spPr>
          <a:xfrm>
            <a:off x="10365527" y="125643"/>
            <a:ext cx="1724873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423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0F3BB47-9C0E-4B5C-9E28-64BA4475FB21}"/>
              </a:ext>
            </a:extLst>
          </p:cNvPr>
          <p:cNvSpPr/>
          <p:nvPr/>
        </p:nvSpPr>
        <p:spPr>
          <a:xfrm>
            <a:off x="0" y="710896"/>
            <a:ext cx="12192000" cy="90000"/>
          </a:xfrm>
          <a:prstGeom prst="rect">
            <a:avLst/>
          </a:prstGeom>
          <a:solidFill>
            <a:srgbClr val="98ACBD">
              <a:alpha val="53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lIns="144000">
            <a:normAutofit/>
          </a:bodyPr>
          <a:lstStyle>
            <a:lvl1pPr>
              <a:defRPr sz="3200" baseline="0"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4319" y="908284"/>
            <a:ext cx="11983362" cy="5342407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2400" baseline="0"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>
              <a:lnSpc>
                <a:spcPct val="120000"/>
              </a:lnSpc>
              <a:defRPr sz="2000" baseline="0"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2pPr>
            <a:lvl3pPr>
              <a:lnSpc>
                <a:spcPct val="120000"/>
              </a:lnSpc>
              <a:defRPr sz="1800" baseline="0"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3pPr>
            <a:lvl4pPr>
              <a:lnSpc>
                <a:spcPct val="120000"/>
              </a:lnSpc>
              <a:defRPr sz="1600" baseline="0"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4pPr>
            <a:lvl5pPr>
              <a:lnSpc>
                <a:spcPct val="120000"/>
              </a:lnSpc>
              <a:defRPr sz="1600" baseline="0"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F32A7-8279-4AF9-92CB-F4E67AB676D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E828D60-DCBC-41B1-9EBB-3AE7A5486263}"/>
              </a:ext>
            </a:extLst>
          </p:cNvPr>
          <p:cNvSpPr/>
          <p:nvPr userDrawn="1"/>
        </p:nvSpPr>
        <p:spPr>
          <a:xfrm>
            <a:off x="10365527" y="125643"/>
            <a:ext cx="1724873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4C8DC1-675B-4562-84D8-5A13D50102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93" y="710051"/>
            <a:ext cx="414470" cy="864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29F687A-9AD8-4FDA-8C42-3E3216561B41}"/>
              </a:ext>
            </a:extLst>
          </p:cNvPr>
          <p:cNvSpPr/>
          <p:nvPr userDrawn="1"/>
        </p:nvSpPr>
        <p:spPr>
          <a:xfrm>
            <a:off x="393700" y="710980"/>
            <a:ext cx="839311" cy="82800"/>
          </a:xfrm>
          <a:prstGeom prst="rect">
            <a:avLst/>
          </a:prstGeom>
          <a:solidFill>
            <a:srgbClr val="4E8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29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aseline="0">
                <a:latin typeface="Calibri" panose="020F050202020403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F32A7-8279-4AF9-92CB-F4E67AB676D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D024CCB-D130-46BF-AEB9-AB674548F470}"/>
              </a:ext>
            </a:extLst>
          </p:cNvPr>
          <p:cNvSpPr/>
          <p:nvPr userDrawn="1"/>
        </p:nvSpPr>
        <p:spPr>
          <a:xfrm>
            <a:off x="10365527" y="125643"/>
            <a:ext cx="1724873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46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B35DDC-0405-4797-B668-D110A127F671}" type="datetimeFigureOut">
              <a:rPr lang="ko-KR" altLang="en-US" smtClean="0"/>
              <a:t>2022-06-04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F32A7-8279-4AF9-92CB-F4E67AB676D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C1F0D1-0BFA-4420-9C00-EFAA6C3D8E9E}"/>
              </a:ext>
            </a:extLst>
          </p:cNvPr>
          <p:cNvSpPr/>
          <p:nvPr userDrawn="1"/>
        </p:nvSpPr>
        <p:spPr>
          <a:xfrm>
            <a:off x="10365527" y="125643"/>
            <a:ext cx="1724873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825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B35DDC-0405-4797-B668-D110A127F671}" type="datetimeFigureOut">
              <a:rPr lang="ko-KR" altLang="en-US" smtClean="0"/>
              <a:t>2022-06-04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F32A7-8279-4AF9-92CB-F4E67AB676D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7D20E2-FF0D-4BA1-A23D-EF129486922F}"/>
              </a:ext>
            </a:extLst>
          </p:cNvPr>
          <p:cNvSpPr/>
          <p:nvPr userDrawn="1"/>
        </p:nvSpPr>
        <p:spPr>
          <a:xfrm>
            <a:off x="10365527" y="125643"/>
            <a:ext cx="1724873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446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B35DDC-0405-4797-B668-D110A127F671}" type="datetimeFigureOut">
              <a:rPr lang="ko-KR" altLang="en-US" smtClean="0"/>
              <a:t>2022-06-04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F32A7-8279-4AF9-92CB-F4E67AB676D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1172C4E-CCC8-4FF2-AC13-DB68F722C3C1}"/>
              </a:ext>
            </a:extLst>
          </p:cNvPr>
          <p:cNvSpPr/>
          <p:nvPr userDrawn="1"/>
        </p:nvSpPr>
        <p:spPr>
          <a:xfrm>
            <a:off x="10365527" y="125643"/>
            <a:ext cx="1724873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B35DDC-0405-4797-B668-D110A127F671}" type="datetimeFigureOut">
              <a:rPr lang="ko-KR" altLang="en-US" smtClean="0"/>
              <a:t>2022-06-04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F32A7-8279-4AF9-92CB-F4E67AB676D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EEAECF3-DA10-42E5-9A9C-5A79DB1280A6}"/>
              </a:ext>
            </a:extLst>
          </p:cNvPr>
          <p:cNvSpPr/>
          <p:nvPr userDrawn="1"/>
        </p:nvSpPr>
        <p:spPr>
          <a:xfrm>
            <a:off x="10365527" y="125643"/>
            <a:ext cx="1724873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969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B35DDC-0405-4797-B668-D110A127F671}" type="datetimeFigureOut">
              <a:rPr lang="ko-KR" altLang="en-US" smtClean="0"/>
              <a:t>2022-06-04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F32A7-8279-4AF9-92CB-F4E67AB676D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D869F7-9B7E-4F1A-897D-D6EBBF1A3D44}"/>
              </a:ext>
            </a:extLst>
          </p:cNvPr>
          <p:cNvSpPr/>
          <p:nvPr userDrawn="1"/>
        </p:nvSpPr>
        <p:spPr>
          <a:xfrm>
            <a:off x="10365527" y="125643"/>
            <a:ext cx="1724873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444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B35DDC-0405-4797-B668-D110A127F671}" type="datetimeFigureOut">
              <a:rPr lang="ko-KR" altLang="en-US" smtClean="0"/>
              <a:t>2022-06-04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F32A7-8279-4AF9-92CB-F4E67AB676D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3AC378-CAA3-45D7-966E-1FAAD3521870}"/>
              </a:ext>
            </a:extLst>
          </p:cNvPr>
          <p:cNvSpPr/>
          <p:nvPr userDrawn="1"/>
        </p:nvSpPr>
        <p:spPr>
          <a:xfrm>
            <a:off x="10365527" y="125643"/>
            <a:ext cx="1724873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387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7039" y="93887"/>
            <a:ext cx="12084960" cy="700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7038" y="1031872"/>
            <a:ext cx="120849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  <a:p>
            <a:pPr lvl="4"/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347200" y="63742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F32A7-8279-4AF9-92CB-F4E67AB676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914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51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tx1"/>
          </a:solidFill>
          <a:latin typeface="Calibri" panose="020F0502020204030204" pitchFamily="34" charset="0"/>
          <a:ea typeface="맑은 고딕" panose="020B0503020000020004" pitchFamily="50" charset="-127"/>
          <a:cs typeface="+mj-cs"/>
        </a:defRPr>
      </a:lvl1pPr>
    </p:titleStyle>
    <p:bodyStyle>
      <a:lvl1pPr marL="268288" indent="-268288" algn="l" defTabSz="914400" rtl="0" eaLnBrk="1" latinLnBrk="1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tabLst>
          <a:tab pos="268288" algn="l"/>
        </a:tabLst>
        <a:defRPr sz="2800" b="1" kern="1200" baseline="0">
          <a:solidFill>
            <a:schemeClr val="tx1"/>
          </a:solidFill>
          <a:latin typeface="Calibri" panose="020F0502020204030204" pitchFamily="34" charset="0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맑은 고딕" panose="020B0503020000020004" pitchFamily="50" charset="-127"/>
        <a:buChar char="­"/>
        <a:defRPr sz="2400" kern="1200" baseline="0">
          <a:solidFill>
            <a:schemeClr val="tx1"/>
          </a:solidFill>
          <a:latin typeface="Calibri" panose="020F0502020204030204" pitchFamily="34" charset="0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alibri" panose="020F0502020204030204" pitchFamily="34" charset="0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맑은 고딕" panose="020B0503020000020004" pitchFamily="50" charset="-127"/>
        <a:buChar char="»"/>
        <a:defRPr sz="1800" kern="1200" baseline="0">
          <a:solidFill>
            <a:schemeClr val="tx1"/>
          </a:solidFill>
          <a:latin typeface="Calibri" panose="020F0502020204030204" pitchFamily="34" charset="0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../media/image171.png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10" Type="http://schemas.openxmlformats.org/officeDocument/2006/relationships/image" Target="../media/image163.png"/><Relationship Id="rId4" Type="http://schemas.openxmlformats.org/officeDocument/2006/relationships/image" Target="../media/image158.png"/><Relationship Id="rId9" Type="http://schemas.openxmlformats.org/officeDocument/2006/relationships/slide" Target="slide134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keras.io/api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jp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jp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jp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149901"/>
            <a:ext cx="10515600" cy="2879725"/>
          </a:xfrm>
        </p:spPr>
        <p:txBody>
          <a:bodyPr>
            <a:normAutofit/>
          </a:bodyPr>
          <a:lstStyle/>
          <a:p>
            <a:pPr algn="ctr"/>
            <a:r>
              <a:rPr lang="en-US" altLang="ko-KR" sz="6600" dirty="0"/>
              <a:t>AI </a:t>
            </a:r>
            <a:r>
              <a:rPr lang="ko-KR" altLang="en-US" sz="6600" dirty="0"/>
              <a:t>프로그래밍 </a:t>
            </a:r>
            <a:br>
              <a:rPr lang="en-US" altLang="ko-KR" dirty="0"/>
            </a:br>
            <a:r>
              <a:rPr lang="en-US" altLang="ko-KR" sz="3600" dirty="0">
                <a:solidFill>
                  <a:schemeClr val="tx1">
                    <a:tint val="75000"/>
                  </a:schemeClr>
                </a:solidFill>
                <a:cs typeface="+mn-cs"/>
              </a:rPr>
              <a:t>- </a:t>
            </a:r>
            <a:r>
              <a:rPr lang="ko-KR" altLang="en-US" sz="3600" dirty="0">
                <a:solidFill>
                  <a:schemeClr val="tx1">
                    <a:tint val="75000"/>
                  </a:schemeClr>
                </a:solidFill>
                <a:cs typeface="+mn-cs"/>
              </a:rPr>
              <a:t>기말 시험 범위 </a:t>
            </a:r>
            <a:r>
              <a:rPr lang="en-US" altLang="ko-KR" sz="3600" dirty="0">
                <a:solidFill>
                  <a:schemeClr val="tx1">
                    <a:tint val="75000"/>
                  </a:schemeClr>
                </a:solidFill>
                <a:cs typeface="+mn-cs"/>
              </a:rPr>
              <a:t>review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029626"/>
            <a:ext cx="10515600" cy="1500187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인하 공전 컴퓨터 </a:t>
            </a:r>
            <a:r>
              <a:rPr lang="ko-KR" altLang="en-US" sz="2800" dirty="0" err="1">
                <a:solidFill>
                  <a:schemeClr val="bg1">
                    <a:lumMod val="50000"/>
                  </a:schemeClr>
                </a:solidFill>
              </a:rPr>
              <a:t>정보과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민 정혜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6971557-F447-43DC-AF09-31A1522ABD59}"/>
              </a:ext>
            </a:extLst>
          </p:cNvPr>
          <p:cNvSpPr/>
          <p:nvPr/>
        </p:nvSpPr>
        <p:spPr>
          <a:xfrm>
            <a:off x="5638800" y="3339000"/>
            <a:ext cx="6553200" cy="90000"/>
          </a:xfrm>
          <a:prstGeom prst="rect">
            <a:avLst/>
          </a:prstGeom>
          <a:solidFill>
            <a:srgbClr val="98ACBD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3A28F7-F045-40FE-A86D-520E11C77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412" y="3341381"/>
            <a:ext cx="555758" cy="87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C7C3A3E-2BDB-4D96-9528-125CF0512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416" y="3339000"/>
            <a:ext cx="658800" cy="9227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5AFAD71-19C2-460A-9434-A340E3B09AB8}"/>
              </a:ext>
            </a:extLst>
          </p:cNvPr>
          <p:cNvSpPr/>
          <p:nvPr/>
        </p:nvSpPr>
        <p:spPr>
          <a:xfrm>
            <a:off x="6552170" y="3341381"/>
            <a:ext cx="1017840" cy="87619"/>
          </a:xfrm>
          <a:prstGeom prst="rect">
            <a:avLst/>
          </a:prstGeom>
          <a:solidFill>
            <a:srgbClr val="044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272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신경망 파라미터 </a:t>
            </a:r>
            <a:r>
              <a:rPr lang="en-US" altLang="ko-KR" dirty="0"/>
              <a:t>–</a:t>
            </a:r>
            <a:r>
              <a:rPr lang="en-US" altLang="ko-KR" dirty="0" err="1"/>
              <a:t>batch_size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809D73-68C6-455A-8B21-542F4C326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240" y="1858617"/>
            <a:ext cx="3074391" cy="254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3D400E-DA18-4DD2-94D6-012BB7D3351B}"/>
              </a:ext>
            </a:extLst>
          </p:cNvPr>
          <p:cNvSpPr txBox="1"/>
          <p:nvPr/>
        </p:nvSpPr>
        <p:spPr>
          <a:xfrm>
            <a:off x="298369" y="980554"/>
            <a:ext cx="8330726" cy="3698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batch_size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lnSpc>
                <a:spcPct val="165000"/>
              </a:lnSpc>
              <a:buClr>
                <a:srgbClr val="F6CC2C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샘플을 한 번에 몇 개씩 처리할지를 정하는 부분으로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batch_size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=10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 전체 샘플을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개씩 끊어서 집어넣으라는 뜻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lnSpc>
                <a:spcPct val="165000"/>
              </a:lnSpc>
              <a:buClr>
                <a:srgbClr val="F6CC2C"/>
              </a:buClr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batch_size</a:t>
            </a:r>
            <a:r>
              <a:rPr lang="ko-KR" altLang="en-US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너무 크면 학습 속도가 느려지고</a:t>
            </a:r>
            <a:r>
              <a:rPr lang="en-US" altLang="ko-KR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너무 작으면 각 실행 값의 편차가 생겨서 전체 결과값이 불안정해질 수 있음</a:t>
            </a:r>
            <a:endParaRPr lang="en-US" altLang="ko-KR" dirty="0">
              <a:solidFill>
                <a:srgbClr val="0000F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lnSpc>
                <a:spcPct val="165000"/>
              </a:lnSpc>
              <a:buClr>
                <a:srgbClr val="F6CC2C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w,b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업데이트 되는 단위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marL="742950" lvl="1" indent="-285750">
              <a:lnSpc>
                <a:spcPct val="165000"/>
              </a:lnSpc>
              <a:buClr>
                <a:srgbClr val="F6CC2C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자신의 컴퓨터 메모리가 감당할 만큼의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batch_size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찾아 설정해 주는 것이 좋음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7AA055-A35A-4425-8458-6B1E651880D9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323D6-FE4C-45A7-887C-1F814D2B5335}"/>
              </a:ext>
            </a:extLst>
          </p:cNvPr>
          <p:cNvSpPr txBox="1"/>
          <p:nvPr/>
        </p:nvSpPr>
        <p:spPr>
          <a:xfrm>
            <a:off x="467139" y="5068957"/>
            <a:ext cx="91802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 epoch</a:t>
            </a:r>
            <a:r>
              <a:rPr lang="ko-KR" altLang="en-US" dirty="0"/>
              <a:t>는 전체 샘플이 처리되는 기준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전체 샘플이 이 </a:t>
            </a:r>
            <a:r>
              <a:rPr lang="en-US" altLang="ko-KR" dirty="0">
                <a:solidFill>
                  <a:srgbClr val="0000FF"/>
                </a:solidFill>
              </a:rPr>
              <a:t>300</a:t>
            </a:r>
            <a:r>
              <a:rPr lang="en-US" altLang="ko-KR" dirty="0"/>
              <a:t> </a:t>
            </a:r>
            <a:r>
              <a:rPr lang="ko-KR" altLang="en-US" dirty="0"/>
              <a:t>개이고 </a:t>
            </a:r>
            <a:r>
              <a:rPr lang="en-US" altLang="ko-KR" dirty="0"/>
              <a:t>batch size</a:t>
            </a:r>
            <a:r>
              <a:rPr lang="ko-KR" altLang="en-US" dirty="0"/>
              <a:t>가 </a:t>
            </a:r>
            <a:r>
              <a:rPr lang="en-US" altLang="ko-KR" dirty="0">
                <a:solidFill>
                  <a:srgbClr val="0000FF"/>
                </a:solidFill>
              </a:rPr>
              <a:t>30</a:t>
            </a:r>
            <a:r>
              <a:rPr lang="ko-KR" altLang="en-US" dirty="0"/>
              <a:t>이면 </a:t>
            </a:r>
            <a:r>
              <a:rPr lang="en-US" altLang="ko-KR" dirty="0"/>
              <a:t>1 epoch</a:t>
            </a:r>
            <a:r>
              <a:rPr lang="ko-KR" altLang="en-US" dirty="0"/>
              <a:t>동안 </a:t>
            </a:r>
            <a:r>
              <a:rPr lang="en-US" altLang="ko-KR" dirty="0">
                <a:solidFill>
                  <a:srgbClr val="0000FF"/>
                </a:solidFill>
              </a:rPr>
              <a:t>10</a:t>
            </a:r>
            <a:r>
              <a:rPr lang="ko-KR" altLang="en-US" dirty="0"/>
              <a:t>번 가중치가 </a:t>
            </a:r>
            <a:r>
              <a:rPr lang="en-US" altLang="ko-KR" dirty="0"/>
              <a:t>update</a:t>
            </a:r>
            <a:r>
              <a:rPr lang="ko-KR" altLang="en-US" dirty="0"/>
              <a:t>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전체 샘플이 이 </a:t>
            </a:r>
            <a:r>
              <a:rPr lang="en-US" altLang="ko-KR" dirty="0">
                <a:solidFill>
                  <a:srgbClr val="0000FF"/>
                </a:solidFill>
              </a:rPr>
              <a:t>300</a:t>
            </a:r>
            <a:r>
              <a:rPr lang="en-US" altLang="ko-KR" dirty="0"/>
              <a:t> </a:t>
            </a:r>
            <a:r>
              <a:rPr lang="ko-KR" altLang="en-US" dirty="0"/>
              <a:t>개이고 </a:t>
            </a:r>
            <a:r>
              <a:rPr lang="en-US" altLang="ko-KR" dirty="0"/>
              <a:t>batch size</a:t>
            </a:r>
            <a:r>
              <a:rPr lang="ko-KR" altLang="en-US" dirty="0"/>
              <a:t>가 </a:t>
            </a:r>
            <a:r>
              <a:rPr lang="en-US" altLang="ko-KR" dirty="0">
                <a:solidFill>
                  <a:srgbClr val="0000FF"/>
                </a:solidFill>
              </a:rPr>
              <a:t>10</a:t>
            </a:r>
            <a:r>
              <a:rPr lang="ko-KR" altLang="en-US" dirty="0"/>
              <a:t>이면 </a:t>
            </a:r>
            <a:r>
              <a:rPr lang="en-US" altLang="ko-KR" dirty="0"/>
              <a:t>1 epoch</a:t>
            </a:r>
            <a:r>
              <a:rPr lang="ko-KR" altLang="en-US" dirty="0"/>
              <a:t>동안 </a:t>
            </a:r>
            <a:r>
              <a:rPr lang="en-US" altLang="ko-KR" dirty="0">
                <a:solidFill>
                  <a:srgbClr val="0000FF"/>
                </a:solidFill>
              </a:rPr>
              <a:t>30</a:t>
            </a:r>
            <a:r>
              <a:rPr lang="ko-KR" altLang="en-US" dirty="0"/>
              <a:t>번 가중치가 </a:t>
            </a:r>
            <a:r>
              <a:rPr lang="en-US" altLang="ko-KR" dirty="0"/>
              <a:t>update</a:t>
            </a:r>
            <a:r>
              <a:rPr lang="ko-KR" altLang="en-US" dirty="0"/>
              <a:t>됨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536672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신경망 실습 </a:t>
            </a:r>
            <a:r>
              <a:rPr lang="en-US" altLang="ko-KR" dirty="0"/>
              <a:t>– </a:t>
            </a:r>
            <a:r>
              <a:rPr lang="ko-KR" altLang="en-US" dirty="0"/>
              <a:t>주택 가격 예측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F83D7-DE4B-498D-8CB6-DD3531C5E53A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F727D9-1ED0-9612-BA0C-A8DCD8DF7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70" y="1060839"/>
            <a:ext cx="71628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6706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신경망 실습 </a:t>
            </a:r>
            <a:r>
              <a:rPr lang="en-US" altLang="ko-KR" dirty="0"/>
              <a:t>– </a:t>
            </a:r>
            <a:r>
              <a:rPr lang="ko-KR" altLang="en-US" dirty="0"/>
              <a:t>주택 가격 예측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F83D7-DE4B-498D-8CB6-DD3531C5E53A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DD2C3A-12E7-33FE-30EB-91FAFA5FB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99" y="1149021"/>
            <a:ext cx="706755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6201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신경망 실습 </a:t>
            </a:r>
            <a:r>
              <a:rPr lang="en-US" altLang="ko-KR" dirty="0"/>
              <a:t>– </a:t>
            </a:r>
            <a:r>
              <a:rPr lang="ko-KR" altLang="en-US" dirty="0"/>
              <a:t>주택 가격 예측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F83D7-DE4B-498D-8CB6-DD3531C5E53A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250BDF-BB2E-D0F2-DD2D-94994CE83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43" y="967603"/>
            <a:ext cx="7058025" cy="27813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B94562D-6BDB-17AB-4369-E93B1F6BC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43" y="3748903"/>
            <a:ext cx="705802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3561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신경망 실습 </a:t>
            </a:r>
            <a:r>
              <a:rPr lang="en-US" altLang="ko-KR" dirty="0"/>
              <a:t>– </a:t>
            </a:r>
            <a:r>
              <a:rPr lang="ko-KR" altLang="en-US" dirty="0"/>
              <a:t>주택 가격 예측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F83D7-DE4B-498D-8CB6-DD3531C5E53A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F68A88-EE05-191F-2B12-F841ECA8E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56" y="992814"/>
            <a:ext cx="7086600" cy="3848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37BF39-7C64-DD6B-0806-28A3D1A34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56" y="4840914"/>
            <a:ext cx="711517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5981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신경망 실습 </a:t>
            </a:r>
            <a:r>
              <a:rPr lang="en-US" altLang="ko-KR" dirty="0"/>
              <a:t>– </a:t>
            </a:r>
            <a:r>
              <a:rPr lang="ko-KR" altLang="en-US" dirty="0"/>
              <a:t>주택 가격 예측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F83D7-DE4B-498D-8CB6-DD3531C5E53A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CB1A4F3C-BA23-BC58-6E37-79B504CEE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162480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B1EA10-2F52-D188-E4F0-33E66FDA3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576156"/>
            <a:ext cx="70866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9645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신경망 실습 </a:t>
            </a:r>
            <a:r>
              <a:rPr lang="en-US" altLang="ko-KR" dirty="0"/>
              <a:t>– </a:t>
            </a:r>
            <a:r>
              <a:rPr lang="ko-KR" altLang="en-US" dirty="0"/>
              <a:t>주택 가격 예측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F83D7-DE4B-498D-8CB6-DD3531C5E53A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201FFF71-66AC-4D0C-B7A0-CFCC1B59D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860" y="1138442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145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번째에서 학습이 중단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EA27EE-FEE9-8CBE-3CF8-F4C1AD73D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77" y="1609725"/>
            <a:ext cx="711517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2353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신경망 실습 </a:t>
            </a:r>
            <a:r>
              <a:rPr lang="en-US" altLang="ko-KR" dirty="0"/>
              <a:t>– </a:t>
            </a:r>
            <a:r>
              <a:rPr lang="ko-KR" altLang="en-US" dirty="0"/>
              <a:t>주택 가격 예측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F83D7-DE4B-498D-8CB6-DD3531C5E53A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54E5BBC9-EA74-84B1-43F2-81B8C134A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775" y="1195530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학습 결과를 시각화하기 위해 예측 값과 실제 값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실행 번호가 들어갈 빈 리스트를 만들고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25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개의 샘플로부터 얻은 결과를 채워 넣겠음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C5B44C-D8CE-E4AD-880B-1F4BE8F2D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35" y="2798022"/>
            <a:ext cx="6310836" cy="317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62548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신경망 실습 </a:t>
            </a:r>
            <a:r>
              <a:rPr lang="en-US" altLang="ko-KR" dirty="0"/>
              <a:t>– </a:t>
            </a:r>
            <a:r>
              <a:rPr lang="ko-KR" altLang="en-US" dirty="0"/>
              <a:t>주택 가격 예측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F83D7-DE4B-498D-8CB6-DD3531C5E53A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D11D9E-02C3-A422-C198-7295BBDF1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68" y="1113448"/>
            <a:ext cx="707707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1924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신경망 실습 </a:t>
            </a:r>
            <a:r>
              <a:rPr lang="en-US" altLang="ko-KR" dirty="0"/>
              <a:t>– </a:t>
            </a:r>
            <a:r>
              <a:rPr lang="ko-KR" altLang="en-US" dirty="0"/>
              <a:t>주택 가격 예측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F83D7-DE4B-498D-8CB6-DD3531C5E53A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4C971D93-7157-EA6C-4954-19AB88BCA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1E0F40-EC73-CB2A-4E14-AE7DA56F8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87" y="1861945"/>
            <a:ext cx="70580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255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신경망 실습 </a:t>
            </a:r>
            <a:r>
              <a:rPr lang="en-US" altLang="ko-KR" dirty="0"/>
              <a:t>– </a:t>
            </a:r>
            <a:r>
              <a:rPr lang="ko-KR" altLang="en-US" dirty="0"/>
              <a:t>주택 가격 예측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F83D7-DE4B-498D-8CB6-DD3531C5E53A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C6CE655-8BF3-2D5F-98B2-F8D877AA2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05" y="1376362"/>
            <a:ext cx="710565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35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신경망 파라미터 </a:t>
            </a:r>
            <a:r>
              <a:rPr lang="en-US" altLang="ko-KR" dirty="0"/>
              <a:t>–metrics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82E117-F2FA-41DC-BF23-F69D9B8B7C57}"/>
              </a:ext>
            </a:extLst>
          </p:cNvPr>
          <p:cNvSpPr txBox="1"/>
          <p:nvPr/>
        </p:nvSpPr>
        <p:spPr>
          <a:xfrm>
            <a:off x="53520" y="858783"/>
            <a:ext cx="4423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모델의 성능을 평가 하는 항목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0F6387-E66D-4F1C-892D-FB7DBA015ED6}"/>
              </a:ext>
            </a:extLst>
          </p:cNvPr>
          <p:cNvSpPr txBox="1"/>
          <p:nvPr/>
        </p:nvSpPr>
        <p:spPr>
          <a:xfrm>
            <a:off x="179917" y="1426346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00FF"/>
                </a:solidFill>
              </a:rPr>
              <a:t>accuracy : </a:t>
            </a:r>
            <a:r>
              <a:rPr lang="ko-KR" altLang="en-US" sz="2400" dirty="0">
                <a:solidFill>
                  <a:srgbClr val="0000FF"/>
                </a:solidFill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379BC7-D8FC-4DBC-8CDC-93C2DF2A19BA}"/>
              </a:ext>
            </a:extLst>
          </p:cNvPr>
          <p:cNvSpPr txBox="1"/>
          <p:nvPr/>
        </p:nvSpPr>
        <p:spPr>
          <a:xfrm>
            <a:off x="349851" y="5525655"/>
            <a:ext cx="10729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00FF"/>
                </a:solidFill>
              </a:rPr>
              <a:t>Precision </a:t>
            </a:r>
            <a:r>
              <a:rPr lang="en-US" altLang="ko-KR" sz="2400" dirty="0"/>
              <a:t>=TP / (TP + FP)    True</a:t>
            </a:r>
            <a:r>
              <a:rPr lang="ko-KR" altLang="en-US" sz="2400" dirty="0"/>
              <a:t>로 예측 한 것 중에서 실제로 </a:t>
            </a:r>
            <a:r>
              <a:rPr lang="en-US" altLang="ko-KR" sz="2400" dirty="0"/>
              <a:t>True </a:t>
            </a:r>
            <a:r>
              <a:rPr lang="ko-KR" altLang="en-US" sz="2400" dirty="0"/>
              <a:t>인 비율</a:t>
            </a:r>
            <a:r>
              <a:rPr lang="en-US" altLang="ko-KR" sz="2400" dirty="0"/>
              <a:t>  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9C9280-F822-4BBD-8208-C3A3CC2536E3}"/>
              </a:ext>
            </a:extLst>
          </p:cNvPr>
          <p:cNvSpPr txBox="1"/>
          <p:nvPr/>
        </p:nvSpPr>
        <p:spPr>
          <a:xfrm>
            <a:off x="399826" y="6215109"/>
            <a:ext cx="9896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00FF"/>
                </a:solidFill>
              </a:rPr>
              <a:t>recall = </a:t>
            </a:r>
            <a:r>
              <a:rPr lang="en-US" altLang="ko-KR" sz="2400" dirty="0"/>
              <a:t>TP</a:t>
            </a:r>
            <a:r>
              <a:rPr lang="ko-KR" altLang="en-US" sz="2400" dirty="0"/>
              <a:t> </a:t>
            </a:r>
            <a:r>
              <a:rPr lang="en-US" altLang="ko-KR" sz="2400" dirty="0"/>
              <a:t>(TP</a:t>
            </a:r>
            <a:r>
              <a:rPr lang="ko-KR" altLang="en-US" sz="2400" dirty="0"/>
              <a:t> </a:t>
            </a:r>
            <a:r>
              <a:rPr lang="en-US" altLang="ko-KR" sz="2400" dirty="0"/>
              <a:t> + FN ) : </a:t>
            </a:r>
            <a:r>
              <a:rPr lang="ko-KR" altLang="en-US" sz="2400" dirty="0"/>
              <a:t>실제로 </a:t>
            </a:r>
            <a:r>
              <a:rPr lang="en-US" altLang="ko-KR" sz="2400" dirty="0"/>
              <a:t>True</a:t>
            </a:r>
            <a:r>
              <a:rPr lang="ko-KR" altLang="en-US" sz="2400" dirty="0"/>
              <a:t>인 것 중에서 </a:t>
            </a:r>
            <a:r>
              <a:rPr lang="en-US" altLang="ko-KR" sz="2400" dirty="0"/>
              <a:t>True</a:t>
            </a:r>
            <a:r>
              <a:rPr lang="ko-KR" altLang="en-US" sz="2400" dirty="0"/>
              <a:t>로 예측된 비율</a:t>
            </a:r>
            <a:r>
              <a:rPr lang="en-US" altLang="ko-KR" sz="2400" dirty="0"/>
              <a:t> </a:t>
            </a:r>
            <a:endParaRPr lang="ko-KR" altLang="en-US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5D56A6-72BB-42E1-98EE-718CD360F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17" y="3858874"/>
            <a:ext cx="4919898" cy="8596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F39DE8-590B-4C45-A95E-C17CBC9EA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406" y="1645265"/>
            <a:ext cx="3015361" cy="17837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B7B4B7-58F6-4C1A-BB94-EBC7E809A83C}"/>
              </a:ext>
            </a:extLst>
          </p:cNvPr>
          <p:cNvSpPr txBox="1"/>
          <p:nvPr/>
        </p:nvSpPr>
        <p:spPr>
          <a:xfrm>
            <a:off x="630257" y="509372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혼동 행렬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CE4AD52-435F-4D22-B5C1-936F8F217C1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99826" y="2016782"/>
            <a:ext cx="7024704" cy="1735448"/>
          </a:xfrm>
        </p:spPr>
        <p:txBody>
          <a:bodyPr/>
          <a:lstStyle/>
          <a:p>
            <a:r>
              <a:rPr lang="ko-KR" altLang="en-US" sz="1600" dirty="0"/>
              <a:t>긍정으로 올바르게 예측하면 </a:t>
            </a:r>
            <a:r>
              <a:rPr lang="en-US" altLang="ko-KR" sz="1600" dirty="0"/>
              <a:t>TP(True Positive)</a:t>
            </a:r>
            <a:r>
              <a:rPr lang="ko-KR" altLang="en-US" sz="1600" dirty="0"/>
              <a:t>라고 한다</a:t>
            </a:r>
            <a:r>
              <a:rPr lang="en-US" altLang="ko-KR" sz="1600" dirty="0"/>
              <a:t>. </a:t>
            </a:r>
          </a:p>
          <a:p>
            <a:r>
              <a:rPr lang="ko-KR" altLang="en-US" sz="1600" dirty="0"/>
              <a:t>긍정을 부정으로 잘못 예측하면 </a:t>
            </a:r>
            <a:r>
              <a:rPr lang="en-US" altLang="ko-KR" sz="1600" dirty="0"/>
              <a:t>FN(False </a:t>
            </a:r>
            <a:r>
              <a:rPr lang="en-US" altLang="ko-KR" sz="1600" dirty="0" err="1"/>
              <a:t>Nagative</a:t>
            </a:r>
            <a:r>
              <a:rPr lang="en-US" altLang="ko-KR" sz="1600" dirty="0"/>
              <a:t>)</a:t>
            </a:r>
            <a:r>
              <a:rPr lang="ko-KR" altLang="en-US" sz="1600" dirty="0"/>
              <a:t>라고 한다</a:t>
            </a:r>
            <a:r>
              <a:rPr lang="en-US" altLang="ko-KR" sz="1600" dirty="0"/>
              <a:t>. </a:t>
            </a:r>
          </a:p>
          <a:p>
            <a:r>
              <a:rPr lang="ko-KR" altLang="en-US" sz="1600" dirty="0"/>
              <a:t>부정을 긍정으로 잘못 예측하면 </a:t>
            </a:r>
            <a:r>
              <a:rPr lang="en-US" altLang="ko-KR" sz="1600" dirty="0"/>
              <a:t>FP(False Positive)</a:t>
            </a:r>
            <a:r>
              <a:rPr lang="ko-KR" altLang="en-US" sz="1600" dirty="0"/>
              <a:t>라고 한다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부정을 부정으로 올바르게 예측하면 </a:t>
            </a:r>
            <a:r>
              <a:rPr lang="en-US" altLang="ko-KR" sz="1600" dirty="0"/>
              <a:t>TN(True </a:t>
            </a:r>
            <a:r>
              <a:rPr lang="en-US" altLang="ko-KR" sz="1600" dirty="0" err="1"/>
              <a:t>Nagative</a:t>
            </a:r>
            <a:r>
              <a:rPr lang="en-US" altLang="ko-KR" sz="1600" dirty="0"/>
              <a:t>)</a:t>
            </a:r>
            <a:r>
              <a:rPr lang="ko-KR" altLang="en-US" sz="1600" dirty="0"/>
              <a:t>라고 한다</a:t>
            </a:r>
            <a:r>
              <a:rPr lang="en-US" altLang="ko-KR" sz="1600" dirty="0"/>
              <a:t>.</a:t>
            </a:r>
            <a:r>
              <a:rPr lang="ko-KR" altLang="en-US" sz="1600" dirty="0"/>
              <a:t> 긍정을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438892-2E6B-45A5-8268-6CDE2A73B108}"/>
              </a:ext>
            </a:extLst>
          </p:cNvPr>
          <p:cNvSpPr txBox="1"/>
          <p:nvPr/>
        </p:nvSpPr>
        <p:spPr>
          <a:xfrm>
            <a:off x="5487083" y="4126639"/>
            <a:ext cx="3861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올바르게 분류한 샘플 수</a:t>
            </a:r>
            <a:r>
              <a:rPr lang="en-US" altLang="ko-KR" dirty="0"/>
              <a:t>=TP + TN</a:t>
            </a:r>
            <a:r>
              <a:rPr lang="ko-KR" alt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89FED2-B9F0-4690-8F83-900DE6E8B7AB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29499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신경망 실습 </a:t>
            </a:r>
            <a:r>
              <a:rPr lang="en-US" altLang="ko-KR" dirty="0"/>
              <a:t>– </a:t>
            </a:r>
            <a:r>
              <a:rPr lang="ko-KR" altLang="en-US" dirty="0"/>
              <a:t>주택 가격 예측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F83D7-DE4B-498D-8CB6-DD3531C5E53A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95D12A-0C6D-75AA-3A7A-8C0ABB75CAB5}"/>
              </a:ext>
            </a:extLst>
          </p:cNvPr>
          <p:cNvSpPr txBox="1"/>
          <p:nvPr/>
        </p:nvSpPr>
        <p:spPr>
          <a:xfrm>
            <a:off x="337457" y="2239556"/>
            <a:ext cx="2760788" cy="147732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입력 층 </a:t>
            </a:r>
            <a:r>
              <a:rPr lang="en-US" altLang="ko-KR" dirty="0"/>
              <a:t>: </a:t>
            </a:r>
            <a:r>
              <a:rPr lang="ko-KR" altLang="en-US" dirty="0"/>
              <a:t>변동 없음</a:t>
            </a:r>
            <a:endParaRPr lang="en-US" altLang="ko-KR" dirty="0"/>
          </a:p>
          <a:p>
            <a:r>
              <a:rPr lang="ko-KR" altLang="en-US" dirty="0" err="1"/>
              <a:t>은닉층</a:t>
            </a:r>
            <a:r>
              <a:rPr lang="ko-KR" altLang="en-US" dirty="0"/>
              <a:t> </a:t>
            </a:r>
            <a:r>
              <a:rPr lang="en-US" altLang="ko-KR" dirty="0"/>
              <a:t>1  :  20 ( </a:t>
            </a:r>
            <a:r>
              <a:rPr lang="en-US" altLang="ko-KR" dirty="0" err="1"/>
              <a:t>relu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은닉측 </a:t>
            </a:r>
            <a:r>
              <a:rPr lang="en-US" altLang="ko-KR" dirty="0"/>
              <a:t>2  :   20  (</a:t>
            </a:r>
            <a:r>
              <a:rPr lang="en-US" altLang="ko-KR" dirty="0" err="1"/>
              <a:t>relu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은닉측 </a:t>
            </a:r>
            <a:r>
              <a:rPr lang="en-US" altLang="ko-KR" dirty="0"/>
              <a:t>3  :   40  (</a:t>
            </a:r>
            <a:r>
              <a:rPr lang="en-US" altLang="ko-KR" dirty="0" err="1"/>
              <a:t>relu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출력 층 </a:t>
            </a:r>
            <a:r>
              <a:rPr lang="en-US" altLang="ko-KR" dirty="0"/>
              <a:t>  </a:t>
            </a:r>
            <a:r>
              <a:rPr lang="ko-KR" altLang="en-US" dirty="0"/>
              <a:t>변동 없음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6D3A3D-E066-8F71-D487-263CB3459B05}"/>
              </a:ext>
            </a:extLst>
          </p:cNvPr>
          <p:cNvSpPr txBox="1"/>
          <p:nvPr/>
        </p:nvSpPr>
        <p:spPr>
          <a:xfrm>
            <a:off x="337457" y="1175657"/>
            <a:ext cx="3908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과제 </a:t>
            </a:r>
            <a:r>
              <a:rPr lang="en-US" altLang="ko-KR" dirty="0"/>
              <a:t>(house.ipynb,house_train.csv )</a:t>
            </a:r>
            <a:r>
              <a:rPr lang="ko-KR" alt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BBD91E-ADD3-EE23-6209-25D38E545A57}"/>
              </a:ext>
            </a:extLst>
          </p:cNvPr>
          <p:cNvSpPr txBox="1"/>
          <p:nvPr/>
        </p:nvSpPr>
        <p:spPr>
          <a:xfrm>
            <a:off x="337457" y="1752600"/>
            <a:ext cx="910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1) </a:t>
            </a:r>
            <a:r>
              <a:rPr lang="ko-KR" altLang="en-US" dirty="0"/>
              <a:t>아래와 같이 모델과 학습 방법을 변경 한 후 모델을 </a:t>
            </a:r>
            <a:r>
              <a:rPr lang="en-US" altLang="ko-KR" dirty="0"/>
              <a:t>house1.hdf5</a:t>
            </a:r>
            <a:r>
              <a:rPr lang="ko-KR" altLang="en-US" dirty="0"/>
              <a:t>로 저장 </a:t>
            </a:r>
            <a:r>
              <a:rPr lang="ko-KR" altLang="en-US" dirty="0" err="1"/>
              <a:t>하시오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E917D6-AE11-C0FF-CAD7-F46DFC03070C}"/>
              </a:ext>
            </a:extLst>
          </p:cNvPr>
          <p:cNvSpPr txBox="1"/>
          <p:nvPr/>
        </p:nvSpPr>
        <p:spPr>
          <a:xfrm>
            <a:off x="337457" y="4503785"/>
            <a:ext cx="2760788" cy="147732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입력 층 </a:t>
            </a:r>
            <a:r>
              <a:rPr lang="en-US" altLang="ko-KR" dirty="0"/>
              <a:t>: </a:t>
            </a:r>
            <a:r>
              <a:rPr lang="ko-KR" altLang="en-US" dirty="0"/>
              <a:t>변동 없음</a:t>
            </a:r>
            <a:endParaRPr lang="en-US" altLang="ko-KR" dirty="0"/>
          </a:p>
          <a:p>
            <a:r>
              <a:rPr lang="ko-KR" altLang="en-US" dirty="0" err="1"/>
              <a:t>은닉층</a:t>
            </a:r>
            <a:r>
              <a:rPr lang="ko-KR" altLang="en-US" dirty="0"/>
              <a:t> </a:t>
            </a:r>
            <a:r>
              <a:rPr lang="en-US" altLang="ko-KR" dirty="0"/>
              <a:t>1  :  10 ( </a:t>
            </a:r>
            <a:r>
              <a:rPr lang="en-US" altLang="ko-KR" dirty="0" err="1"/>
              <a:t>relu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은닉측 </a:t>
            </a:r>
            <a:r>
              <a:rPr lang="en-US" altLang="ko-KR" dirty="0"/>
              <a:t>2  :   20  (</a:t>
            </a:r>
            <a:r>
              <a:rPr lang="en-US" altLang="ko-KR" dirty="0" err="1"/>
              <a:t>relu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은닉측 </a:t>
            </a:r>
            <a:r>
              <a:rPr lang="en-US" altLang="ko-KR" dirty="0"/>
              <a:t>3  :   20  (</a:t>
            </a:r>
            <a:r>
              <a:rPr lang="en-US" altLang="ko-KR" dirty="0" err="1"/>
              <a:t>relu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출력 층 </a:t>
            </a:r>
            <a:r>
              <a:rPr lang="en-US" altLang="ko-KR" dirty="0"/>
              <a:t>  </a:t>
            </a:r>
            <a:r>
              <a:rPr lang="ko-KR" altLang="en-US" dirty="0"/>
              <a:t>변동 없음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21E599-6206-3537-08AF-47E776920226}"/>
              </a:ext>
            </a:extLst>
          </p:cNvPr>
          <p:cNvSpPr txBox="1"/>
          <p:nvPr/>
        </p:nvSpPr>
        <p:spPr>
          <a:xfrm>
            <a:off x="337457" y="4016829"/>
            <a:ext cx="885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2) </a:t>
            </a:r>
            <a:r>
              <a:rPr lang="ko-KR" altLang="en-US" dirty="0"/>
              <a:t>아래와 같이 모델과 학습 방법을  변경 한 후 모델을 </a:t>
            </a:r>
            <a:r>
              <a:rPr lang="en-US" altLang="ko-KR" dirty="0"/>
              <a:t>house2.hdf5</a:t>
            </a:r>
            <a:r>
              <a:rPr lang="ko-KR" altLang="en-US" dirty="0"/>
              <a:t>로 저장 </a:t>
            </a:r>
            <a:r>
              <a:rPr lang="ko-KR" altLang="en-US" dirty="0" err="1"/>
              <a:t>하시오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FEFBF6-96C6-5CCE-4934-DE8EBBF53EB2}"/>
              </a:ext>
            </a:extLst>
          </p:cNvPr>
          <p:cNvSpPr txBox="1"/>
          <p:nvPr/>
        </p:nvSpPr>
        <p:spPr>
          <a:xfrm>
            <a:off x="1034143" y="6103605"/>
            <a:ext cx="10567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code</a:t>
            </a:r>
            <a:r>
              <a:rPr lang="en-US" altLang="ko-KR" dirty="0"/>
              <a:t> (.ppt</a:t>
            </a:r>
            <a:r>
              <a:rPr lang="ko-KR" altLang="en-US" dirty="0"/>
              <a:t>에 직접 붙여도 되고 </a:t>
            </a:r>
            <a:r>
              <a:rPr lang="en-US" altLang="ko-KR" dirty="0"/>
              <a:t>.</a:t>
            </a:r>
            <a:r>
              <a:rPr lang="en-US" altLang="ko-KR" dirty="0" err="1"/>
              <a:t>py</a:t>
            </a:r>
            <a:r>
              <a:rPr lang="ko-KR" altLang="en-US" dirty="0"/>
              <a:t> 파일로 제출 가능</a:t>
            </a:r>
            <a:r>
              <a:rPr lang="en-US" altLang="ko-KR" dirty="0"/>
              <a:t>) </a:t>
            </a:r>
            <a:r>
              <a:rPr lang="ko-KR" altLang="en-US" dirty="0"/>
              <a:t>와 </a:t>
            </a:r>
            <a:r>
              <a:rPr lang="en-US" altLang="ko-KR" dirty="0">
                <a:solidFill>
                  <a:srgbClr val="0000FF"/>
                </a:solidFill>
              </a:rPr>
              <a:t>model </a:t>
            </a:r>
            <a:r>
              <a:rPr lang="ko-KR" altLang="en-US" dirty="0">
                <a:solidFill>
                  <a:srgbClr val="0000FF"/>
                </a:solidFill>
              </a:rPr>
              <a:t>제출 </a:t>
            </a:r>
            <a:r>
              <a:rPr lang="en-US" altLang="ko-KR" dirty="0"/>
              <a:t>(house1.hdf5, hoise2.hdf5) </a:t>
            </a:r>
            <a:r>
              <a:rPr lang="ko-KR" altLang="en-US" dirty="0"/>
              <a:t>제출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E4C1AF-2DAF-83EC-191E-ED00ED2E5B8F}"/>
              </a:ext>
            </a:extLst>
          </p:cNvPr>
          <p:cNvSpPr txBox="1"/>
          <p:nvPr/>
        </p:nvSpPr>
        <p:spPr>
          <a:xfrm>
            <a:off x="3614057" y="2459599"/>
            <a:ext cx="6631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17</a:t>
            </a:r>
            <a:r>
              <a:rPr lang="ko-KR" altLang="en-US" dirty="0"/>
              <a:t>회 이상 결과가 향상 되지 않으면 자동으로 학습이 중단되게</a:t>
            </a:r>
            <a:endParaRPr lang="en-US" altLang="ko-KR" dirty="0"/>
          </a:p>
          <a:p>
            <a:r>
              <a:rPr lang="en-US" altLang="ko-KR" dirty="0"/>
              <a:t>Batch size 16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A8EF18-60BD-96E9-132E-095B12F8A29D}"/>
              </a:ext>
            </a:extLst>
          </p:cNvPr>
          <p:cNvSpPr txBox="1"/>
          <p:nvPr/>
        </p:nvSpPr>
        <p:spPr>
          <a:xfrm>
            <a:off x="3614057" y="4877985"/>
            <a:ext cx="6631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15</a:t>
            </a:r>
            <a:r>
              <a:rPr lang="ko-KR" altLang="en-US" dirty="0"/>
              <a:t>회 이상 결과가 향상 되지 않으면 자동으로 학습이 중단되게</a:t>
            </a:r>
            <a:endParaRPr lang="en-US" altLang="ko-KR" dirty="0"/>
          </a:p>
          <a:p>
            <a:r>
              <a:rPr lang="en-US" altLang="ko-KR" dirty="0"/>
              <a:t>Batch size 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278802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4B89B08-0F9A-E1F6-0C65-9B8B41F88C1B}"/>
              </a:ext>
            </a:extLst>
          </p:cNvPr>
          <p:cNvSpPr txBox="1"/>
          <p:nvPr/>
        </p:nvSpPr>
        <p:spPr>
          <a:xfrm>
            <a:off x="403622" y="203150"/>
            <a:ext cx="108549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tf.keras.layers.Dense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16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,)))</a:t>
            </a:r>
          </a:p>
          <a:p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tf.keras.layers.Dense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8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tf.keras.layers.Dense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8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tf.keras.layers.Dense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'sigmoid'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40C45E-A5E6-A688-34A7-0AC173511F77}"/>
              </a:ext>
            </a:extLst>
          </p:cNvPr>
          <p:cNvSpPr txBox="1"/>
          <p:nvPr/>
        </p:nvSpPr>
        <p:spPr>
          <a:xfrm>
            <a:off x="332184" y="1868627"/>
            <a:ext cx="1099780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Model: "sequential_2"</a:t>
            </a:r>
          </a:p>
          <a:p>
            <a:r>
              <a:rPr lang="en-US" altLang="ko-KR" dirty="0"/>
              <a:t>_________________________________________________________________</a:t>
            </a:r>
          </a:p>
          <a:p>
            <a:r>
              <a:rPr lang="en-US" altLang="ko-KR" dirty="0"/>
              <a:t> Layer (type)                Output Shape              Param #   </a:t>
            </a:r>
          </a:p>
          <a:p>
            <a:r>
              <a:rPr lang="en-US" altLang="ko-KR" dirty="0"/>
              <a:t>=================================================================</a:t>
            </a:r>
          </a:p>
          <a:p>
            <a:r>
              <a:rPr lang="en-US" altLang="ko-KR" dirty="0"/>
              <a:t> dense_6 (Dense)             (None, 16)                48        </a:t>
            </a:r>
          </a:p>
          <a:p>
            <a:r>
              <a:rPr lang="en-US" altLang="ko-KR" dirty="0"/>
              <a:t>                                                                 </a:t>
            </a:r>
          </a:p>
          <a:p>
            <a:r>
              <a:rPr lang="en-US" altLang="ko-KR" dirty="0"/>
              <a:t> dense_7 (Dense)             (None, 8)                 136       </a:t>
            </a:r>
          </a:p>
          <a:p>
            <a:r>
              <a:rPr lang="en-US" altLang="ko-KR" dirty="0"/>
              <a:t>                                                                 </a:t>
            </a:r>
          </a:p>
          <a:p>
            <a:r>
              <a:rPr lang="en-US" altLang="ko-KR" dirty="0"/>
              <a:t> dense_8 (Dense)             (None, 8)                 72        </a:t>
            </a:r>
          </a:p>
          <a:p>
            <a:r>
              <a:rPr lang="en-US" altLang="ko-KR" dirty="0"/>
              <a:t>                                                                 </a:t>
            </a:r>
          </a:p>
          <a:p>
            <a:r>
              <a:rPr lang="en-US" altLang="ko-KR" dirty="0"/>
              <a:t> dense_9 (Dense)             (None, 1)                 9         </a:t>
            </a:r>
          </a:p>
          <a:p>
            <a:r>
              <a:rPr lang="en-US" altLang="ko-KR" dirty="0"/>
              <a:t>                                                                 </a:t>
            </a:r>
          </a:p>
          <a:p>
            <a:r>
              <a:rPr lang="en-US" altLang="ko-KR" dirty="0"/>
              <a:t>=================================================================</a:t>
            </a:r>
          </a:p>
          <a:p>
            <a:r>
              <a:rPr lang="en-US" altLang="ko-KR" dirty="0"/>
              <a:t>Total params: 265</a:t>
            </a:r>
          </a:p>
          <a:p>
            <a:r>
              <a:rPr lang="en-US" altLang="ko-KR" dirty="0"/>
              <a:t>Trainable params: 265</a:t>
            </a:r>
          </a:p>
          <a:p>
            <a:r>
              <a:rPr lang="en-US" altLang="ko-KR" dirty="0"/>
              <a:t>Non-trainable params: 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387A50-8C16-4C06-3963-DF0DC070ACE9}"/>
              </a:ext>
            </a:extLst>
          </p:cNvPr>
          <p:cNvSpPr txBox="1"/>
          <p:nvPr/>
        </p:nvSpPr>
        <p:spPr>
          <a:xfrm>
            <a:off x="8910764" y="1129963"/>
            <a:ext cx="2556986" cy="147732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입력 층 </a:t>
            </a:r>
            <a:r>
              <a:rPr lang="en-US" altLang="ko-KR" dirty="0"/>
              <a:t>: 2</a:t>
            </a:r>
          </a:p>
          <a:p>
            <a:r>
              <a:rPr lang="ko-KR" altLang="en-US" dirty="0" err="1"/>
              <a:t>은닉층</a:t>
            </a:r>
            <a:r>
              <a:rPr lang="ko-KR" altLang="en-US" dirty="0"/>
              <a:t> </a:t>
            </a:r>
            <a:r>
              <a:rPr lang="en-US" altLang="ko-KR" dirty="0"/>
              <a:t>1  :  16 ( </a:t>
            </a:r>
            <a:r>
              <a:rPr lang="en-US" altLang="ko-KR" dirty="0" err="1"/>
              <a:t>relu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은닉측 </a:t>
            </a:r>
            <a:r>
              <a:rPr lang="en-US" altLang="ko-KR" dirty="0"/>
              <a:t>2  :   8  (</a:t>
            </a:r>
            <a:r>
              <a:rPr lang="en-US" altLang="ko-KR" dirty="0" err="1"/>
              <a:t>relu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은닉측 </a:t>
            </a:r>
            <a:r>
              <a:rPr lang="en-US" altLang="ko-KR" dirty="0"/>
              <a:t>3  :   8  (</a:t>
            </a:r>
            <a:r>
              <a:rPr lang="en-US" altLang="ko-KR" dirty="0" err="1"/>
              <a:t>relu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출력 층  </a:t>
            </a:r>
            <a:r>
              <a:rPr lang="en-US" altLang="ko-KR" dirty="0"/>
              <a:t>:   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739991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E9D0CD-06D7-957D-E0A0-21B4E8A9D013}"/>
              </a:ext>
            </a:extLst>
          </p:cNvPr>
          <p:cNvSpPr txBox="1"/>
          <p:nvPr/>
        </p:nvSpPr>
        <p:spPr>
          <a:xfrm>
            <a:off x="589360" y="332898"/>
            <a:ext cx="85689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(Dense(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input_dim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(Dense(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(Dense(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8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(Dense(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'sigmoid'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83D7E8-5E58-9FE4-8C2E-DE154192AC3E}"/>
              </a:ext>
            </a:extLst>
          </p:cNvPr>
          <p:cNvSpPr txBox="1"/>
          <p:nvPr/>
        </p:nvSpPr>
        <p:spPr>
          <a:xfrm>
            <a:off x="8841852" y="251458"/>
            <a:ext cx="2760788" cy="147732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입력 층 </a:t>
            </a:r>
            <a:r>
              <a:rPr lang="en-US" altLang="ko-KR" dirty="0"/>
              <a:t>: 12</a:t>
            </a:r>
          </a:p>
          <a:p>
            <a:r>
              <a:rPr lang="ko-KR" altLang="en-US" dirty="0" err="1"/>
              <a:t>은닉층</a:t>
            </a:r>
            <a:r>
              <a:rPr lang="ko-KR" altLang="en-US" dirty="0"/>
              <a:t> </a:t>
            </a:r>
            <a:r>
              <a:rPr lang="en-US" altLang="ko-KR" dirty="0"/>
              <a:t>1  :  30 ( </a:t>
            </a:r>
            <a:r>
              <a:rPr lang="en-US" altLang="ko-KR" dirty="0" err="1"/>
              <a:t>relu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은닉측 </a:t>
            </a:r>
            <a:r>
              <a:rPr lang="en-US" altLang="ko-KR" dirty="0"/>
              <a:t>2  :   12  (</a:t>
            </a:r>
            <a:r>
              <a:rPr lang="en-US" altLang="ko-KR" dirty="0" err="1"/>
              <a:t>relu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은닉측 </a:t>
            </a:r>
            <a:r>
              <a:rPr lang="en-US" altLang="ko-KR" dirty="0"/>
              <a:t>3  :   8  (</a:t>
            </a:r>
            <a:r>
              <a:rPr lang="en-US" altLang="ko-KR" dirty="0" err="1"/>
              <a:t>relu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출력 층  </a:t>
            </a:r>
            <a:r>
              <a:rPr lang="en-US" altLang="ko-KR" dirty="0"/>
              <a:t>:   1 (sigmoid)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95328D-D3E1-8053-A241-7EEE5A24EA58}"/>
              </a:ext>
            </a:extLst>
          </p:cNvPr>
          <p:cNvSpPr txBox="1"/>
          <p:nvPr/>
        </p:nvSpPr>
        <p:spPr>
          <a:xfrm>
            <a:off x="389335" y="2371904"/>
            <a:ext cx="1101328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_________________________________________________________________</a:t>
            </a:r>
          </a:p>
          <a:p>
            <a:r>
              <a:rPr lang="en-US" altLang="ko-KR" dirty="0"/>
              <a:t> Layer (type)                Output Shape              Param #   </a:t>
            </a:r>
          </a:p>
          <a:p>
            <a:r>
              <a:rPr lang="en-US" altLang="ko-KR" dirty="0"/>
              <a:t>=================================================================</a:t>
            </a:r>
          </a:p>
          <a:p>
            <a:r>
              <a:rPr lang="en-US" altLang="ko-KR" dirty="0"/>
              <a:t> dense (Dense)               (None, 30)                390       </a:t>
            </a:r>
          </a:p>
          <a:p>
            <a:r>
              <a:rPr lang="en-US" altLang="ko-KR" dirty="0"/>
              <a:t>                                                                 </a:t>
            </a:r>
          </a:p>
          <a:p>
            <a:r>
              <a:rPr lang="en-US" altLang="ko-KR" dirty="0"/>
              <a:t> dense_1 (Dense)             (None, 12)                372       </a:t>
            </a:r>
          </a:p>
          <a:p>
            <a:r>
              <a:rPr lang="en-US" altLang="ko-KR" dirty="0"/>
              <a:t>                                                                 </a:t>
            </a:r>
          </a:p>
          <a:p>
            <a:r>
              <a:rPr lang="en-US" altLang="ko-KR" dirty="0"/>
              <a:t> dense_2 (Dense)             (None, 8)                 104       </a:t>
            </a:r>
          </a:p>
          <a:p>
            <a:r>
              <a:rPr lang="en-US" altLang="ko-KR" dirty="0"/>
              <a:t>                                                                 </a:t>
            </a:r>
          </a:p>
          <a:p>
            <a:r>
              <a:rPr lang="en-US" altLang="ko-KR" dirty="0"/>
              <a:t> dense_3 (Dense)             (None, 1)                 9         </a:t>
            </a:r>
          </a:p>
          <a:p>
            <a:r>
              <a:rPr lang="en-US" altLang="ko-KR" dirty="0"/>
              <a:t>                                                                 </a:t>
            </a:r>
          </a:p>
          <a:p>
            <a:r>
              <a:rPr lang="en-US" altLang="ko-KR" dirty="0"/>
              <a:t>=================================================================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028531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EBD8A0-2FB4-1895-D9AE-A6786DEF5ADB}"/>
              </a:ext>
            </a:extLst>
          </p:cNvPr>
          <p:cNvSpPr txBox="1"/>
          <p:nvPr/>
        </p:nvSpPr>
        <p:spPr>
          <a:xfrm>
            <a:off x="403622" y="236101"/>
            <a:ext cx="1064061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layers.Flatten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28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28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)))</a:t>
            </a:r>
          </a:p>
          <a:p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layers.Dense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128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layers.Dense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softmax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model.summary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DA0915-BA3C-EDE2-F877-101110006E13}"/>
              </a:ext>
            </a:extLst>
          </p:cNvPr>
          <p:cNvSpPr txBox="1"/>
          <p:nvPr/>
        </p:nvSpPr>
        <p:spPr>
          <a:xfrm>
            <a:off x="8614630" y="651599"/>
            <a:ext cx="2760788" cy="92333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입력 층 </a:t>
            </a:r>
            <a:r>
              <a:rPr lang="en-US" altLang="ko-KR" dirty="0"/>
              <a:t>: 28 *28</a:t>
            </a:r>
          </a:p>
          <a:p>
            <a:r>
              <a:rPr lang="ko-KR" altLang="en-US" dirty="0" err="1"/>
              <a:t>은닉층</a:t>
            </a:r>
            <a:r>
              <a:rPr lang="ko-KR" altLang="en-US" dirty="0"/>
              <a:t> </a:t>
            </a:r>
            <a:r>
              <a:rPr lang="en-US" altLang="ko-KR" dirty="0"/>
              <a:t>1  :  128 ( </a:t>
            </a:r>
            <a:r>
              <a:rPr lang="en-US" altLang="ko-KR" dirty="0" err="1"/>
              <a:t>relu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출력 층 </a:t>
            </a:r>
            <a:r>
              <a:rPr lang="en-US" altLang="ko-KR" dirty="0"/>
              <a:t> :  10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C61C80-D92A-D9B1-2EB3-E71477443CF9}"/>
              </a:ext>
            </a:extLst>
          </p:cNvPr>
          <p:cNvSpPr txBox="1"/>
          <p:nvPr/>
        </p:nvSpPr>
        <p:spPr>
          <a:xfrm>
            <a:off x="746520" y="2357438"/>
            <a:ext cx="689729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altLang="ko-KR" dirty="0"/>
              <a:t>_________________________________________________________________</a:t>
            </a:r>
          </a:p>
          <a:p>
            <a:r>
              <a:rPr lang="nb-NO" altLang="ko-KR" dirty="0"/>
              <a:t> Layer (type)                Output Shape              Param #   </a:t>
            </a:r>
          </a:p>
          <a:p>
            <a:r>
              <a:rPr lang="nb-NO" altLang="ko-KR" dirty="0"/>
              <a:t>=================================================================</a:t>
            </a:r>
          </a:p>
          <a:p>
            <a:r>
              <a:rPr lang="nb-NO" altLang="ko-KR" dirty="0"/>
              <a:t> flatten (Flatten)           (None, 784)               0         </a:t>
            </a:r>
          </a:p>
          <a:p>
            <a:r>
              <a:rPr lang="nb-NO" altLang="ko-KR" dirty="0"/>
              <a:t>                                                                 </a:t>
            </a:r>
          </a:p>
          <a:p>
            <a:r>
              <a:rPr lang="nb-NO" altLang="ko-KR" dirty="0"/>
              <a:t> dense (Dense)               (None, 128)               100480    </a:t>
            </a:r>
          </a:p>
          <a:p>
            <a:r>
              <a:rPr lang="nb-NO" altLang="ko-KR" dirty="0"/>
              <a:t>                                                                 </a:t>
            </a:r>
          </a:p>
          <a:p>
            <a:r>
              <a:rPr lang="nb-NO" altLang="ko-KR" dirty="0"/>
              <a:t> dense_1 (Dense)             (None, 10)                1290      </a:t>
            </a:r>
          </a:p>
          <a:p>
            <a:r>
              <a:rPr lang="nb-NO" altLang="ko-KR" dirty="0"/>
              <a:t>                                                                 </a:t>
            </a:r>
          </a:p>
          <a:p>
            <a:r>
              <a:rPr lang="nb-NO" altLang="ko-KR" dirty="0"/>
              <a:t>=================================================================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411466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DDECBF-865D-2BB8-95AB-C47A0F74593E}"/>
              </a:ext>
            </a:extLst>
          </p:cNvPr>
          <p:cNvSpPr txBox="1"/>
          <p:nvPr/>
        </p:nvSpPr>
        <p:spPr>
          <a:xfrm>
            <a:off x="346471" y="246013"/>
            <a:ext cx="84832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layers.Flatten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28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28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)))</a:t>
            </a:r>
          </a:p>
          <a:p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layers.Dense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layers.Dense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16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layers.Dense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softmax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059A14-24C8-72EF-98E4-94E75304115F}"/>
              </a:ext>
            </a:extLst>
          </p:cNvPr>
          <p:cNvSpPr txBox="1"/>
          <p:nvPr/>
        </p:nvSpPr>
        <p:spPr>
          <a:xfrm>
            <a:off x="8528903" y="246013"/>
            <a:ext cx="3201133" cy="120032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입력 층 </a:t>
            </a:r>
            <a:r>
              <a:rPr lang="en-US" altLang="ko-KR" dirty="0"/>
              <a:t>: 28 *28</a:t>
            </a:r>
          </a:p>
          <a:p>
            <a:r>
              <a:rPr lang="ko-KR" altLang="en-US" dirty="0" err="1"/>
              <a:t>은닉층</a:t>
            </a:r>
            <a:r>
              <a:rPr lang="ko-KR" altLang="en-US" dirty="0"/>
              <a:t> </a:t>
            </a:r>
            <a:r>
              <a:rPr lang="en-US" altLang="ko-KR" dirty="0"/>
              <a:t>1  :  32 ( </a:t>
            </a:r>
            <a:r>
              <a:rPr lang="en-US" altLang="ko-KR" dirty="0" err="1"/>
              <a:t>relu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은닉층</a:t>
            </a:r>
            <a:r>
              <a:rPr lang="ko-KR" altLang="en-US" dirty="0"/>
              <a:t> </a:t>
            </a:r>
            <a:r>
              <a:rPr lang="en-US" altLang="ko-KR" dirty="0"/>
              <a:t>2  :  16 ( </a:t>
            </a:r>
            <a:r>
              <a:rPr lang="en-US" altLang="ko-KR" dirty="0" err="1"/>
              <a:t>relu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출력 층 </a:t>
            </a:r>
            <a:r>
              <a:rPr lang="en-US" altLang="ko-KR" dirty="0"/>
              <a:t> :  10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183193-A53B-2377-1058-235B2CA5E43F}"/>
              </a:ext>
            </a:extLst>
          </p:cNvPr>
          <p:cNvSpPr txBox="1"/>
          <p:nvPr/>
        </p:nvSpPr>
        <p:spPr>
          <a:xfrm>
            <a:off x="346470" y="2302252"/>
            <a:ext cx="1206936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altLang="ko-KR" dirty="0"/>
              <a:t> Layer (type)                Output Shape              Param #   </a:t>
            </a:r>
          </a:p>
          <a:p>
            <a:r>
              <a:rPr lang="nb-NO" altLang="ko-KR" dirty="0"/>
              <a:t>=================================================================</a:t>
            </a:r>
          </a:p>
          <a:p>
            <a:r>
              <a:rPr lang="nb-NO" altLang="ko-KR" dirty="0"/>
              <a:t> flatten_1 (Flatten)           (None, 784)               0         </a:t>
            </a:r>
          </a:p>
          <a:p>
            <a:r>
              <a:rPr lang="nb-NO" altLang="ko-KR" dirty="0"/>
              <a:t>                                                                 </a:t>
            </a:r>
          </a:p>
          <a:p>
            <a:r>
              <a:rPr lang="nb-NO" altLang="ko-KR" dirty="0"/>
              <a:t> dense_2 (Dense)             (None, 32)                25120     </a:t>
            </a:r>
          </a:p>
          <a:p>
            <a:r>
              <a:rPr lang="nb-NO" altLang="ko-KR" dirty="0"/>
              <a:t>                                                                 </a:t>
            </a:r>
          </a:p>
          <a:p>
            <a:r>
              <a:rPr lang="nb-NO" altLang="ko-KR" dirty="0"/>
              <a:t> dense_3 (Dense)             (None, 16)                528       </a:t>
            </a:r>
          </a:p>
          <a:p>
            <a:r>
              <a:rPr lang="nb-NO" altLang="ko-KR" dirty="0"/>
              <a:t>                                                                 </a:t>
            </a:r>
          </a:p>
          <a:p>
            <a:r>
              <a:rPr lang="nb-NO" altLang="ko-KR" dirty="0"/>
              <a:t> dense_4 (Dense)             (None, 10)                170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863194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059A14-24C8-72EF-98E4-94E75304115F}"/>
              </a:ext>
            </a:extLst>
          </p:cNvPr>
          <p:cNvSpPr txBox="1"/>
          <p:nvPr/>
        </p:nvSpPr>
        <p:spPr>
          <a:xfrm>
            <a:off x="8528903" y="246013"/>
            <a:ext cx="3201133" cy="147732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입력 층 </a:t>
            </a:r>
            <a:r>
              <a:rPr lang="en-US" altLang="ko-KR" dirty="0"/>
              <a:t>: 2</a:t>
            </a:r>
          </a:p>
          <a:p>
            <a:r>
              <a:rPr lang="ko-KR" altLang="en-US" dirty="0" err="1"/>
              <a:t>은닉층</a:t>
            </a:r>
            <a:r>
              <a:rPr lang="ko-KR" altLang="en-US" dirty="0"/>
              <a:t> </a:t>
            </a:r>
            <a:r>
              <a:rPr lang="en-US" altLang="ko-KR" dirty="0"/>
              <a:t>1  :  4 ( </a:t>
            </a:r>
            <a:r>
              <a:rPr lang="en-US" altLang="ko-KR" dirty="0" err="1"/>
              <a:t>relu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은닉층</a:t>
            </a:r>
            <a:r>
              <a:rPr lang="ko-KR" altLang="en-US" dirty="0"/>
              <a:t> </a:t>
            </a:r>
            <a:r>
              <a:rPr lang="en-US" altLang="ko-KR" dirty="0"/>
              <a:t>2  :  3 ( </a:t>
            </a:r>
            <a:r>
              <a:rPr lang="en-US" altLang="ko-KR" dirty="0" err="1"/>
              <a:t>relu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은닉층</a:t>
            </a:r>
            <a:r>
              <a:rPr lang="ko-KR" altLang="en-US" dirty="0"/>
              <a:t> </a:t>
            </a:r>
            <a:r>
              <a:rPr lang="en-US" altLang="ko-KR" dirty="0"/>
              <a:t>3  :  2 ( </a:t>
            </a:r>
            <a:r>
              <a:rPr lang="en-US" altLang="ko-KR" dirty="0" err="1"/>
              <a:t>relu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출력 층 </a:t>
            </a:r>
            <a:r>
              <a:rPr lang="en-US" altLang="ko-KR" dirty="0"/>
              <a:t> :  1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DBD617-59E0-2A87-DF1E-6E96D3A31137}"/>
              </a:ext>
            </a:extLst>
          </p:cNvPr>
          <p:cNvSpPr txBox="1"/>
          <p:nvPr/>
        </p:nvSpPr>
        <p:spPr>
          <a:xfrm>
            <a:off x="125505" y="399901"/>
            <a:ext cx="815238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 =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tf.keras.models.Sequential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tf.keras.layers.Dense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en-US" altLang="ko-KR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,)))</a:t>
            </a:r>
          </a:p>
          <a:p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tf.keras.layers.Dense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tf.keras.layers.Dense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tf.keras.layers.Dense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'sigmoid'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A0BB30-E6E0-BD0B-ED86-54257D3C4F8F}"/>
              </a:ext>
            </a:extLst>
          </p:cNvPr>
          <p:cNvSpPr txBox="1"/>
          <p:nvPr/>
        </p:nvSpPr>
        <p:spPr>
          <a:xfrm>
            <a:off x="177560" y="1723341"/>
            <a:ext cx="697107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_________________________________________________________________</a:t>
            </a:r>
          </a:p>
          <a:p>
            <a:r>
              <a:rPr lang="en-US" altLang="ko-KR" dirty="0"/>
              <a:t> Layer (type)                Output Shape              Param #   </a:t>
            </a:r>
          </a:p>
          <a:p>
            <a:endParaRPr lang="en-US" altLang="ko-KR" dirty="0"/>
          </a:p>
          <a:p>
            <a:r>
              <a:rPr lang="en-US" altLang="ko-KR" dirty="0"/>
              <a:t> dense_4 (Dense)             (None, 4)                 12        </a:t>
            </a:r>
          </a:p>
          <a:p>
            <a:r>
              <a:rPr lang="en-US" altLang="ko-KR" dirty="0"/>
              <a:t>                                                                 </a:t>
            </a:r>
          </a:p>
          <a:p>
            <a:r>
              <a:rPr lang="en-US" altLang="ko-KR" dirty="0"/>
              <a:t> dense_5 (Dense)             (None, 3)                 15        </a:t>
            </a:r>
          </a:p>
          <a:p>
            <a:r>
              <a:rPr lang="en-US" altLang="ko-KR" dirty="0"/>
              <a:t>                                                                 </a:t>
            </a:r>
          </a:p>
          <a:p>
            <a:r>
              <a:rPr lang="en-US" altLang="ko-KR" dirty="0"/>
              <a:t> dense_6 (Dense)             (None, 2)                 8         </a:t>
            </a:r>
          </a:p>
          <a:p>
            <a:r>
              <a:rPr lang="en-US" altLang="ko-KR" dirty="0"/>
              <a:t>                                                                 </a:t>
            </a:r>
          </a:p>
          <a:p>
            <a:r>
              <a:rPr lang="en-US" altLang="ko-KR" dirty="0"/>
              <a:t> dense_7 (Dense)             (None, 1)                 3         </a:t>
            </a:r>
          </a:p>
          <a:p>
            <a:r>
              <a:rPr lang="en-US" altLang="ko-KR" dirty="0"/>
              <a:t>                                                                 </a:t>
            </a:r>
          </a:p>
          <a:p>
            <a:r>
              <a:rPr lang="en-US" altLang="ko-KR" dirty="0"/>
              <a:t>total params: 38</a:t>
            </a:r>
          </a:p>
          <a:p>
            <a:r>
              <a:rPr lang="en-US" altLang="ko-KR" dirty="0"/>
              <a:t>Trainable params: 38</a:t>
            </a:r>
          </a:p>
          <a:p>
            <a:r>
              <a:rPr lang="en-US" altLang="ko-KR" dirty="0"/>
              <a:t>Non-trainable params: 0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72443E0-899B-EF47-D7F8-2657CB807DBF}"/>
              </a:ext>
            </a:extLst>
          </p:cNvPr>
          <p:cNvSpPr/>
          <p:nvPr/>
        </p:nvSpPr>
        <p:spPr>
          <a:xfrm>
            <a:off x="7548282" y="2734235"/>
            <a:ext cx="197224" cy="2061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ED0A30A-10FE-DDF1-1C9E-1A066A320E71}"/>
              </a:ext>
            </a:extLst>
          </p:cNvPr>
          <p:cNvSpPr/>
          <p:nvPr/>
        </p:nvSpPr>
        <p:spPr>
          <a:xfrm>
            <a:off x="7548282" y="3420036"/>
            <a:ext cx="197224" cy="2061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88A1633-1A1B-2024-619B-8ED8CB22F0AA}"/>
              </a:ext>
            </a:extLst>
          </p:cNvPr>
          <p:cNvSpPr/>
          <p:nvPr/>
        </p:nvSpPr>
        <p:spPr>
          <a:xfrm>
            <a:off x="8331679" y="2391649"/>
            <a:ext cx="197224" cy="20618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E3DE48A-2050-1076-FEDF-7E0CD75159F4}"/>
              </a:ext>
            </a:extLst>
          </p:cNvPr>
          <p:cNvSpPr/>
          <p:nvPr/>
        </p:nvSpPr>
        <p:spPr>
          <a:xfrm>
            <a:off x="8331679" y="2940424"/>
            <a:ext cx="197224" cy="20618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DE19307-76C1-DBB9-3FEB-607FD6E77261}"/>
              </a:ext>
            </a:extLst>
          </p:cNvPr>
          <p:cNvSpPr/>
          <p:nvPr/>
        </p:nvSpPr>
        <p:spPr>
          <a:xfrm>
            <a:off x="8340644" y="3530168"/>
            <a:ext cx="197224" cy="20618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DA69696-FAE5-F833-81B5-A90E0374F109}"/>
              </a:ext>
            </a:extLst>
          </p:cNvPr>
          <p:cNvSpPr/>
          <p:nvPr/>
        </p:nvSpPr>
        <p:spPr>
          <a:xfrm>
            <a:off x="8331679" y="4122278"/>
            <a:ext cx="197224" cy="20618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6243059-2DCC-D2BD-8B7B-9FB1B58CCC7A}"/>
              </a:ext>
            </a:extLst>
          </p:cNvPr>
          <p:cNvSpPr/>
          <p:nvPr/>
        </p:nvSpPr>
        <p:spPr>
          <a:xfrm>
            <a:off x="9012996" y="2616208"/>
            <a:ext cx="197224" cy="206189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6BCBB46-C074-004D-3AE7-1CFECA81967E}"/>
              </a:ext>
            </a:extLst>
          </p:cNvPr>
          <p:cNvSpPr/>
          <p:nvPr/>
        </p:nvSpPr>
        <p:spPr>
          <a:xfrm>
            <a:off x="9021959" y="3252703"/>
            <a:ext cx="197224" cy="206189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8B1C30A-78CD-100F-341E-2EECF40F1D48}"/>
              </a:ext>
            </a:extLst>
          </p:cNvPr>
          <p:cNvSpPr/>
          <p:nvPr/>
        </p:nvSpPr>
        <p:spPr>
          <a:xfrm>
            <a:off x="9048854" y="3907127"/>
            <a:ext cx="197224" cy="206189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1F529F9-BA26-E73D-236E-68068306CB66}"/>
              </a:ext>
            </a:extLst>
          </p:cNvPr>
          <p:cNvSpPr/>
          <p:nvPr/>
        </p:nvSpPr>
        <p:spPr>
          <a:xfrm>
            <a:off x="9730170" y="2956868"/>
            <a:ext cx="197224" cy="206189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7A8742B-B4AA-666F-5EEF-488725E51E5D}"/>
              </a:ext>
            </a:extLst>
          </p:cNvPr>
          <p:cNvSpPr/>
          <p:nvPr/>
        </p:nvSpPr>
        <p:spPr>
          <a:xfrm>
            <a:off x="9721205" y="3808516"/>
            <a:ext cx="197224" cy="206189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E1F0BE5-453B-83A3-7F7F-7A0EFDEEA39C}"/>
              </a:ext>
            </a:extLst>
          </p:cNvPr>
          <p:cNvSpPr/>
          <p:nvPr/>
        </p:nvSpPr>
        <p:spPr>
          <a:xfrm>
            <a:off x="10259088" y="3225808"/>
            <a:ext cx="197224" cy="2061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30AB6D-3A81-2E2B-C331-19AF9507CD46}"/>
              </a:ext>
            </a:extLst>
          </p:cNvPr>
          <p:cNvSpPr txBox="1"/>
          <p:nvPr/>
        </p:nvSpPr>
        <p:spPr>
          <a:xfrm>
            <a:off x="8052623" y="4857661"/>
            <a:ext cx="755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hidden1</a:t>
            </a:r>
            <a:endParaRPr lang="ko-KR" alt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396C4F4-F466-BF61-3DE1-2D5FC29B9C8A}"/>
              </a:ext>
            </a:extLst>
          </p:cNvPr>
          <p:cNvSpPr txBox="1"/>
          <p:nvPr/>
        </p:nvSpPr>
        <p:spPr>
          <a:xfrm>
            <a:off x="8769798" y="4849754"/>
            <a:ext cx="755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hidden2</a:t>
            </a:r>
            <a:endParaRPr lang="ko-KR" alt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C0036D-CC14-CCF8-3AE5-BE868ACE6880}"/>
              </a:ext>
            </a:extLst>
          </p:cNvPr>
          <p:cNvSpPr txBox="1"/>
          <p:nvPr/>
        </p:nvSpPr>
        <p:spPr>
          <a:xfrm>
            <a:off x="9486973" y="4857661"/>
            <a:ext cx="755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hidden3</a:t>
            </a:r>
            <a:endParaRPr lang="ko-KR" alt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B2C55CA-8965-583B-C336-2C2280B03AD4}"/>
              </a:ext>
            </a:extLst>
          </p:cNvPr>
          <p:cNvSpPr txBox="1"/>
          <p:nvPr/>
        </p:nvSpPr>
        <p:spPr>
          <a:xfrm>
            <a:off x="7245817" y="4848976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입력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57396FB-545E-584D-2C21-E93C1A2D3A1D}"/>
              </a:ext>
            </a:extLst>
          </p:cNvPr>
          <p:cNvSpPr txBox="1"/>
          <p:nvPr/>
        </p:nvSpPr>
        <p:spPr>
          <a:xfrm>
            <a:off x="10310449" y="486048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출력</a:t>
            </a:r>
            <a:endParaRPr lang="ko-KR" altLang="en-US" sz="1200" dirty="0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DEAB8A12-8D47-EBD8-CDBE-B816AF6D0C51}"/>
              </a:ext>
            </a:extLst>
          </p:cNvPr>
          <p:cNvCxnSpPr>
            <a:cxnSpLocks/>
          </p:cNvCxnSpPr>
          <p:nvPr/>
        </p:nvCxnSpPr>
        <p:spPr>
          <a:xfrm>
            <a:off x="8052623" y="2494743"/>
            <a:ext cx="0" cy="2068292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2FDADF0-9691-2CD8-0A01-7AC3DC1FB298}"/>
              </a:ext>
            </a:extLst>
          </p:cNvPr>
          <p:cNvCxnSpPr>
            <a:cxnSpLocks/>
          </p:cNvCxnSpPr>
          <p:nvPr/>
        </p:nvCxnSpPr>
        <p:spPr>
          <a:xfrm>
            <a:off x="8739838" y="2488984"/>
            <a:ext cx="0" cy="2068292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2D073CD-8772-D000-73BC-326CE7859EF3}"/>
              </a:ext>
            </a:extLst>
          </p:cNvPr>
          <p:cNvCxnSpPr>
            <a:cxnSpLocks/>
          </p:cNvCxnSpPr>
          <p:nvPr/>
        </p:nvCxnSpPr>
        <p:spPr>
          <a:xfrm>
            <a:off x="9525133" y="2597838"/>
            <a:ext cx="0" cy="2068292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17D25A89-B645-037A-6AAC-B52D697755FF}"/>
              </a:ext>
            </a:extLst>
          </p:cNvPr>
          <p:cNvCxnSpPr>
            <a:cxnSpLocks/>
          </p:cNvCxnSpPr>
          <p:nvPr/>
        </p:nvCxnSpPr>
        <p:spPr>
          <a:xfrm>
            <a:off x="10094006" y="2789369"/>
            <a:ext cx="0" cy="2068292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505C60A-3B9A-C23C-8B8A-CF45503BD009}"/>
              </a:ext>
            </a:extLst>
          </p:cNvPr>
          <p:cNvSpPr txBox="1"/>
          <p:nvPr/>
        </p:nvSpPr>
        <p:spPr>
          <a:xfrm>
            <a:off x="4006734" y="6116387"/>
            <a:ext cx="7968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Parameter </a:t>
            </a:r>
            <a:r>
              <a:rPr lang="ko-KR" altLang="en-US" dirty="0"/>
              <a:t>수 </a:t>
            </a:r>
            <a:r>
              <a:rPr lang="en-US" altLang="ko-KR" dirty="0"/>
              <a:t>= </a:t>
            </a:r>
            <a:r>
              <a:rPr lang="ko-KR" altLang="en-US" dirty="0"/>
              <a:t>앞 </a:t>
            </a:r>
            <a:r>
              <a:rPr lang="en-US" altLang="ko-KR" dirty="0"/>
              <a:t>layer node</a:t>
            </a:r>
            <a:r>
              <a:rPr lang="ko-KR" altLang="en-US" dirty="0"/>
              <a:t>수</a:t>
            </a:r>
            <a:r>
              <a:rPr lang="en-US" altLang="ko-KR" dirty="0"/>
              <a:t>* </a:t>
            </a:r>
            <a:r>
              <a:rPr lang="ko-KR" altLang="en-US" dirty="0"/>
              <a:t>현재  </a:t>
            </a:r>
            <a:r>
              <a:rPr lang="en-US" altLang="ko-KR" dirty="0"/>
              <a:t>layer node</a:t>
            </a:r>
            <a:r>
              <a:rPr lang="ko-KR" altLang="en-US" dirty="0"/>
              <a:t>수 </a:t>
            </a:r>
            <a:r>
              <a:rPr lang="en-US" altLang="ko-KR" dirty="0"/>
              <a:t>+ </a:t>
            </a:r>
            <a:r>
              <a:rPr lang="ko-KR" altLang="en-US" dirty="0"/>
              <a:t>현재 </a:t>
            </a:r>
            <a:r>
              <a:rPr lang="en-US" altLang="ko-KR" dirty="0"/>
              <a:t>layer node </a:t>
            </a:r>
            <a:r>
              <a:rPr lang="ko-KR" altLang="en-US" dirty="0"/>
              <a:t>수</a:t>
            </a:r>
          </a:p>
        </p:txBody>
      </p:sp>
    </p:spTree>
    <p:extLst>
      <p:ext uri="{BB962C8B-B14F-4D97-AF65-F5344CB8AC3E}">
        <p14:creationId xmlns:p14="http://schemas.microsoft.com/office/powerpoint/2010/main" val="236825622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B76EF4-8F63-4680-8643-0533F2DDA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951"/>
            <a:ext cx="12084960" cy="700486"/>
          </a:xfrm>
        </p:spPr>
        <p:txBody>
          <a:bodyPr/>
          <a:lstStyle/>
          <a:p>
            <a:r>
              <a:rPr lang="ko-KR" altLang="en-US" dirty="0"/>
              <a:t>다중 </a:t>
            </a:r>
            <a:r>
              <a:rPr lang="ko-KR" altLang="en-US" dirty="0" err="1"/>
              <a:t>퍼셉트론</a:t>
            </a:r>
            <a:r>
              <a:rPr lang="ko-KR" altLang="en-US" dirty="0"/>
              <a:t> </a:t>
            </a:r>
            <a:r>
              <a:rPr lang="en-US" altLang="ko-KR" dirty="0"/>
              <a:t>(Multi Layer Perceptron: MLP)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4CE068F-88EA-455B-B020-9B3F41F7415B}"/>
                  </a:ext>
                </a:extLst>
              </p:cNvPr>
              <p:cNvSpPr/>
              <p:nvPr/>
            </p:nvSpPr>
            <p:spPr>
              <a:xfrm>
                <a:off x="620114" y="2485441"/>
                <a:ext cx="725214" cy="7004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4CE068F-88EA-455B-B020-9B3F41F741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14" y="2485441"/>
                <a:ext cx="725214" cy="70048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049D51FF-2308-4FF0-B431-5A0AD8D547FD}"/>
                  </a:ext>
                </a:extLst>
              </p:cNvPr>
              <p:cNvSpPr/>
              <p:nvPr/>
            </p:nvSpPr>
            <p:spPr>
              <a:xfrm>
                <a:off x="698940" y="4257575"/>
                <a:ext cx="725214" cy="7004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049D51FF-2308-4FF0-B431-5A0AD8D54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940" y="4257575"/>
                <a:ext cx="725214" cy="70048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38107A8C-3637-4F03-BA72-C3C5E4C369F2}"/>
                  </a:ext>
                </a:extLst>
              </p:cNvPr>
              <p:cNvSpPr/>
              <p:nvPr/>
            </p:nvSpPr>
            <p:spPr>
              <a:xfrm>
                <a:off x="2464676" y="2545355"/>
                <a:ext cx="725214" cy="70048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38107A8C-3637-4F03-BA72-C3C5E4C369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676" y="2545355"/>
                <a:ext cx="725214" cy="70048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CF63F46C-B2D8-4C73-A101-5C681877828C}"/>
                  </a:ext>
                </a:extLst>
              </p:cNvPr>
              <p:cNvSpPr/>
              <p:nvPr/>
            </p:nvSpPr>
            <p:spPr>
              <a:xfrm>
                <a:off x="2464676" y="4257575"/>
                <a:ext cx="725214" cy="70048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CF63F46C-B2D8-4C73-A101-5C6818778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676" y="4257575"/>
                <a:ext cx="725214" cy="70048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2329A4FD-40E6-4989-BA5A-402A426FC945}"/>
                  </a:ext>
                </a:extLst>
              </p:cNvPr>
              <p:cNvSpPr/>
              <p:nvPr/>
            </p:nvSpPr>
            <p:spPr>
              <a:xfrm>
                <a:off x="4004440" y="3401642"/>
                <a:ext cx="725214" cy="700486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2329A4FD-40E6-4989-BA5A-402A426FC9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4440" y="3401642"/>
                <a:ext cx="725214" cy="70048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D091AEA0-9632-4A50-9619-355DA69F53CB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1345328" y="2835684"/>
            <a:ext cx="1040522" cy="1523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990F458-A38F-4C56-AF62-F07E703D3869}"/>
              </a:ext>
            </a:extLst>
          </p:cNvPr>
          <p:cNvCxnSpPr>
            <a:stCxn id="30" idx="6"/>
            <a:endCxn id="31" idx="2"/>
          </p:cNvCxnSpPr>
          <p:nvPr/>
        </p:nvCxnSpPr>
        <p:spPr>
          <a:xfrm flipV="1">
            <a:off x="1424154" y="2989784"/>
            <a:ext cx="1040522" cy="1618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A4BB231-4DAF-4F8D-9F2D-B1879F66BA90}"/>
              </a:ext>
            </a:extLst>
          </p:cNvPr>
          <p:cNvCxnSpPr>
            <a:cxnSpLocks/>
          </p:cNvCxnSpPr>
          <p:nvPr/>
        </p:nvCxnSpPr>
        <p:spPr>
          <a:xfrm>
            <a:off x="1424154" y="4628839"/>
            <a:ext cx="9616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9129F83-310D-48CF-9614-2C84FED6985A}"/>
              </a:ext>
            </a:extLst>
          </p:cNvPr>
          <p:cNvCxnSpPr/>
          <p:nvPr/>
        </p:nvCxnSpPr>
        <p:spPr>
          <a:xfrm>
            <a:off x="1424154" y="2753709"/>
            <a:ext cx="1040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9CE567C-42EB-448D-AF6C-0F960D018709}"/>
              </a:ext>
            </a:extLst>
          </p:cNvPr>
          <p:cNvCxnSpPr>
            <a:cxnSpLocks/>
          </p:cNvCxnSpPr>
          <p:nvPr/>
        </p:nvCxnSpPr>
        <p:spPr>
          <a:xfrm>
            <a:off x="3189890" y="2906882"/>
            <a:ext cx="814550" cy="727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217522-8F59-418C-BFB3-EEC27155C961}"/>
              </a:ext>
            </a:extLst>
          </p:cNvPr>
          <p:cNvCxnSpPr>
            <a:stCxn id="32" idx="6"/>
          </p:cNvCxnSpPr>
          <p:nvPr/>
        </p:nvCxnSpPr>
        <p:spPr>
          <a:xfrm flipV="1">
            <a:off x="3189890" y="3888826"/>
            <a:ext cx="814550" cy="718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D30483D-FC7C-4B02-A4C5-7388C3246DD0}"/>
              </a:ext>
            </a:extLst>
          </p:cNvPr>
          <p:cNvSpPr txBox="1"/>
          <p:nvPr/>
        </p:nvSpPr>
        <p:spPr>
          <a:xfrm>
            <a:off x="420414" y="1114097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입력 </a:t>
            </a:r>
            <a:r>
              <a:rPr lang="en-US" altLang="ko-KR" dirty="0"/>
              <a:t>(1,0)</a:t>
            </a:r>
            <a:endParaRPr lang="ko-KR" altLang="en-US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9F413A6-2CDD-4993-90EE-2160F8B5DBC5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2416290" y="1971881"/>
            <a:ext cx="410993" cy="573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93350E34-AA09-4470-9D12-AA3F3735F571}"/>
              </a:ext>
            </a:extLst>
          </p:cNvPr>
          <p:cNvCxnSpPr/>
          <p:nvPr/>
        </p:nvCxnSpPr>
        <p:spPr>
          <a:xfrm>
            <a:off x="2496655" y="3804767"/>
            <a:ext cx="296470" cy="473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71E3DA01-5FA2-4261-BBE8-6F112838B53A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4004440" y="2793687"/>
            <a:ext cx="362607" cy="60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7CEBABD-21C0-4EB8-A8E9-4DF315E0B888}"/>
              </a:ext>
            </a:extLst>
          </p:cNvPr>
          <p:cNvSpPr txBox="1"/>
          <p:nvPr/>
        </p:nvSpPr>
        <p:spPr>
          <a:xfrm>
            <a:off x="2873792" y="3111584"/>
            <a:ext cx="497401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err="1"/>
              <a:t>relu</a:t>
            </a:r>
            <a:endParaRPr lang="ko-KR" altLang="en-US" sz="12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7E2DB84-A537-4267-929B-52E539F5CEC4}"/>
              </a:ext>
            </a:extLst>
          </p:cNvPr>
          <p:cNvSpPr txBox="1"/>
          <p:nvPr/>
        </p:nvSpPr>
        <p:spPr>
          <a:xfrm>
            <a:off x="2941189" y="4742624"/>
            <a:ext cx="497401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err="1"/>
              <a:t>relu</a:t>
            </a:r>
            <a:endParaRPr lang="ko-KR" altLang="en-US" sz="12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E0E905D-365C-4C09-9220-C45185552C38}"/>
              </a:ext>
            </a:extLst>
          </p:cNvPr>
          <p:cNvSpPr txBox="1"/>
          <p:nvPr/>
        </p:nvSpPr>
        <p:spPr>
          <a:xfrm>
            <a:off x="4618699" y="3851607"/>
            <a:ext cx="497401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err="1"/>
              <a:t>relu</a:t>
            </a:r>
            <a:endParaRPr lang="ko-KR" altLang="en-US" sz="1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3F1246A-9F1E-4670-B1BD-84CBBEEC3120}"/>
                  </a:ext>
                </a:extLst>
              </p:cNvPr>
              <p:cNvSpPr txBox="1"/>
              <p:nvPr/>
            </p:nvSpPr>
            <p:spPr>
              <a:xfrm>
                <a:off x="1504496" y="2389302"/>
                <a:ext cx="6284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3F1246A-9F1E-4670-B1BD-84CBBEEC3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496" y="2389302"/>
                <a:ext cx="628441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EAC10DD-CA30-4F0E-9056-1B6759F106E0}"/>
                  </a:ext>
                </a:extLst>
              </p:cNvPr>
              <p:cNvSpPr txBox="1"/>
              <p:nvPr/>
            </p:nvSpPr>
            <p:spPr>
              <a:xfrm>
                <a:off x="1787849" y="3031522"/>
                <a:ext cx="6284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EAC10DD-CA30-4F0E-9056-1B6759F10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849" y="3031522"/>
                <a:ext cx="628441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CE30A98-960B-4D0C-87FE-3FC92D3B5652}"/>
                  </a:ext>
                </a:extLst>
              </p:cNvPr>
              <p:cNvSpPr txBox="1"/>
              <p:nvPr/>
            </p:nvSpPr>
            <p:spPr>
              <a:xfrm>
                <a:off x="1300753" y="3214207"/>
                <a:ext cx="6284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CE30A98-960B-4D0C-87FE-3FC92D3B5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753" y="3214207"/>
                <a:ext cx="628442" cy="369332"/>
              </a:xfrm>
              <a:prstGeom prst="rect">
                <a:avLst/>
              </a:prstGeom>
              <a:blipFill>
                <a:blip r:embed="rId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C9D5394-A69E-4594-BE38-7A184F938F01}"/>
                  </a:ext>
                </a:extLst>
              </p:cNvPr>
              <p:cNvSpPr txBox="1"/>
              <p:nvPr/>
            </p:nvSpPr>
            <p:spPr>
              <a:xfrm>
                <a:off x="1468306" y="4542217"/>
                <a:ext cx="6337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C9D5394-A69E-4594-BE38-7A184F938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306" y="4542217"/>
                <a:ext cx="633763" cy="369332"/>
              </a:xfrm>
              <a:prstGeom prst="rect">
                <a:avLst/>
              </a:prstGeom>
              <a:blipFill>
                <a:blip r:embed="rId10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B9F3D00-2B32-41AE-9474-35F623C9556F}"/>
                  </a:ext>
                </a:extLst>
              </p:cNvPr>
              <p:cNvSpPr txBox="1"/>
              <p:nvPr/>
            </p:nvSpPr>
            <p:spPr>
              <a:xfrm>
                <a:off x="3439813" y="3059668"/>
                <a:ext cx="6337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B9F3D00-2B32-41AE-9474-35F623C95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813" y="3059668"/>
                <a:ext cx="633763" cy="369332"/>
              </a:xfrm>
              <a:prstGeom prst="rect">
                <a:avLst/>
              </a:prstGeom>
              <a:blipFill>
                <a:blip r:embed="rId11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D18EB0A-602D-4575-9288-7FAF8929BFCF}"/>
                  </a:ext>
                </a:extLst>
              </p:cNvPr>
              <p:cNvSpPr txBox="1"/>
              <p:nvPr/>
            </p:nvSpPr>
            <p:spPr>
              <a:xfrm>
                <a:off x="3551980" y="4057315"/>
                <a:ext cx="6337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D18EB0A-602D-4575-9288-7FAF8929B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980" y="4057315"/>
                <a:ext cx="633763" cy="369332"/>
              </a:xfrm>
              <a:prstGeom prst="rect">
                <a:avLst/>
              </a:prstGeom>
              <a:blipFill>
                <a:blip r:embed="rId1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12A3A1-9AF3-476E-AD06-820917A1B643}"/>
                  </a:ext>
                </a:extLst>
              </p:cNvPr>
              <p:cNvSpPr txBox="1"/>
              <p:nvPr/>
            </p:nvSpPr>
            <p:spPr>
              <a:xfrm>
                <a:off x="2135627" y="1607259"/>
                <a:ext cx="4861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12A3A1-9AF3-476E-AD06-820917A1B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627" y="1607259"/>
                <a:ext cx="486159" cy="369332"/>
              </a:xfrm>
              <a:prstGeom prst="rect">
                <a:avLst/>
              </a:prstGeom>
              <a:blipFill>
                <a:blip r:embed="rId1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F5DDD6C-320D-4B43-9D8D-1BE0FB3BC4C8}"/>
                  </a:ext>
                </a:extLst>
              </p:cNvPr>
              <p:cNvSpPr txBox="1"/>
              <p:nvPr/>
            </p:nvSpPr>
            <p:spPr>
              <a:xfrm>
                <a:off x="2236930" y="3515919"/>
                <a:ext cx="4914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F5DDD6C-320D-4B43-9D8D-1BE0FB3BC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30" y="3515919"/>
                <a:ext cx="491481" cy="369332"/>
              </a:xfrm>
              <a:prstGeom prst="rect">
                <a:avLst/>
              </a:prstGeom>
              <a:blipFill>
                <a:blip r:embed="rId1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03C2562-EF7E-48E8-995D-9A39FBCB8926}"/>
                  </a:ext>
                </a:extLst>
              </p:cNvPr>
              <p:cNvSpPr txBox="1"/>
              <p:nvPr/>
            </p:nvSpPr>
            <p:spPr>
              <a:xfrm>
                <a:off x="3694262" y="2404560"/>
                <a:ext cx="4914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03C2562-EF7E-48E8-995D-9A39FBCB8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4262" y="2404560"/>
                <a:ext cx="491481" cy="369332"/>
              </a:xfrm>
              <a:prstGeom prst="rect">
                <a:avLst/>
              </a:prstGeom>
              <a:blipFill>
                <a:blip r:embed="rId1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6B07F6F5-AD0F-463A-9757-03F7D6BA3A0B}"/>
                  </a:ext>
                </a:extLst>
              </p:cNvPr>
              <p:cNvSpPr/>
              <p:nvPr/>
            </p:nvSpPr>
            <p:spPr>
              <a:xfrm>
                <a:off x="7653072" y="2556639"/>
                <a:ext cx="725214" cy="7004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6B07F6F5-AD0F-463A-9757-03F7D6BA3A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3072" y="2556639"/>
                <a:ext cx="725214" cy="700486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DCEDB1EB-85FC-456A-B20A-89B31CEE719D}"/>
                  </a:ext>
                </a:extLst>
              </p:cNvPr>
              <p:cNvSpPr/>
              <p:nvPr/>
            </p:nvSpPr>
            <p:spPr>
              <a:xfrm>
                <a:off x="7731898" y="4328773"/>
                <a:ext cx="725214" cy="7004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DCEDB1EB-85FC-456A-B20A-89B31CEE7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1898" y="4328773"/>
                <a:ext cx="725214" cy="700486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타원 131">
                <a:extLst>
                  <a:ext uri="{FF2B5EF4-FFF2-40B4-BE49-F238E27FC236}">
                    <a16:creationId xmlns:a16="http://schemas.microsoft.com/office/drawing/2014/main" id="{6C96E7B3-2CEE-46A6-AEB8-7C9FC3964526}"/>
                  </a:ext>
                </a:extLst>
              </p:cNvPr>
              <p:cNvSpPr/>
              <p:nvPr/>
            </p:nvSpPr>
            <p:spPr>
              <a:xfrm>
                <a:off x="9497634" y="2616553"/>
                <a:ext cx="725214" cy="70048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타원 131">
                <a:extLst>
                  <a:ext uri="{FF2B5EF4-FFF2-40B4-BE49-F238E27FC236}">
                    <a16:creationId xmlns:a16="http://schemas.microsoft.com/office/drawing/2014/main" id="{6C96E7B3-2CEE-46A6-AEB8-7C9FC39645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7634" y="2616553"/>
                <a:ext cx="725214" cy="700486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AA7D9004-71AF-44F5-B5DA-BE1B1AEE9E02}"/>
              </a:ext>
            </a:extLst>
          </p:cNvPr>
          <p:cNvCxnSpPr>
            <a:stCxn id="131" idx="6"/>
            <a:endCxn id="132" idx="2"/>
          </p:cNvCxnSpPr>
          <p:nvPr/>
        </p:nvCxnSpPr>
        <p:spPr>
          <a:xfrm flipV="1">
            <a:off x="8457112" y="3060982"/>
            <a:ext cx="1040522" cy="1618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AE4ED2EC-D315-4ED8-933B-40FB4838A1A2}"/>
              </a:ext>
            </a:extLst>
          </p:cNvPr>
          <p:cNvCxnSpPr/>
          <p:nvPr/>
        </p:nvCxnSpPr>
        <p:spPr>
          <a:xfrm>
            <a:off x="8457112" y="2824907"/>
            <a:ext cx="1040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B0301ED9-2232-4022-B938-6C52ADAC4C93}"/>
              </a:ext>
            </a:extLst>
          </p:cNvPr>
          <p:cNvCxnSpPr>
            <a:cxnSpLocks/>
            <a:endCxn id="132" idx="0"/>
          </p:cNvCxnSpPr>
          <p:nvPr/>
        </p:nvCxnSpPr>
        <p:spPr>
          <a:xfrm>
            <a:off x="9449248" y="2043079"/>
            <a:ext cx="410993" cy="573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F1996632-196E-4C30-AEE4-3D874A465950}"/>
              </a:ext>
            </a:extLst>
          </p:cNvPr>
          <p:cNvSpPr txBox="1"/>
          <p:nvPr/>
        </p:nvSpPr>
        <p:spPr>
          <a:xfrm>
            <a:off x="9906750" y="3182782"/>
            <a:ext cx="497401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err="1"/>
              <a:t>relu</a:t>
            </a:r>
            <a:endParaRPr lang="ko-KR" altLang="en-US" sz="1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1235EC3A-3D8A-42CB-9C76-491535014BE1}"/>
                  </a:ext>
                </a:extLst>
              </p:cNvPr>
              <p:cNvSpPr txBox="1"/>
              <p:nvPr/>
            </p:nvSpPr>
            <p:spPr>
              <a:xfrm>
                <a:off x="8426672" y="2460500"/>
                <a:ext cx="6284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1235EC3A-3D8A-42CB-9C76-491535014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672" y="2460500"/>
                <a:ext cx="628441" cy="369332"/>
              </a:xfrm>
              <a:prstGeom prst="rect">
                <a:avLst/>
              </a:prstGeom>
              <a:blipFill>
                <a:blip r:embed="rId1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BFC18775-00EA-41E6-BDE4-2666B41D8E64}"/>
                  </a:ext>
                </a:extLst>
              </p:cNvPr>
              <p:cNvSpPr txBox="1"/>
              <p:nvPr/>
            </p:nvSpPr>
            <p:spPr>
              <a:xfrm>
                <a:off x="8820807" y="3102720"/>
                <a:ext cx="6284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BFC18775-00EA-41E6-BDE4-2666B41D8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807" y="3102720"/>
                <a:ext cx="628441" cy="369332"/>
              </a:xfrm>
              <a:prstGeom prst="rect">
                <a:avLst/>
              </a:prstGeom>
              <a:blipFill>
                <a:blip r:embed="rId20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65E6708-751D-48A1-A022-D4CCF9BA7F9A}"/>
                  </a:ext>
                </a:extLst>
              </p:cNvPr>
              <p:cNvSpPr txBox="1"/>
              <p:nvPr/>
            </p:nvSpPr>
            <p:spPr>
              <a:xfrm>
                <a:off x="9168585" y="1678457"/>
                <a:ext cx="4861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65E6708-751D-48A1-A022-D4CCF9BA7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585" y="1678457"/>
                <a:ext cx="486159" cy="369332"/>
              </a:xfrm>
              <a:prstGeom prst="rect">
                <a:avLst/>
              </a:prstGeom>
              <a:blipFill>
                <a:blip r:embed="rId21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7192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신경망 실습 </a:t>
            </a:r>
            <a:r>
              <a:rPr lang="en-US" altLang="ko-KR" dirty="0"/>
              <a:t>– </a:t>
            </a:r>
            <a:r>
              <a:rPr lang="ko-KR" altLang="en-US" dirty="0"/>
              <a:t>주택 가격 예측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F83D7-DE4B-498D-8CB6-DD3531C5E53A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95D12A-0C6D-75AA-3A7A-8C0ABB75CAB5}"/>
              </a:ext>
            </a:extLst>
          </p:cNvPr>
          <p:cNvSpPr txBox="1"/>
          <p:nvPr/>
        </p:nvSpPr>
        <p:spPr>
          <a:xfrm>
            <a:off x="337457" y="2239556"/>
            <a:ext cx="2760788" cy="147732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입력 층 </a:t>
            </a:r>
            <a:r>
              <a:rPr lang="en-US" altLang="ko-KR" dirty="0"/>
              <a:t>: </a:t>
            </a:r>
            <a:r>
              <a:rPr lang="ko-KR" altLang="en-US" dirty="0"/>
              <a:t>변동 없음</a:t>
            </a:r>
            <a:endParaRPr lang="en-US" altLang="ko-KR" dirty="0"/>
          </a:p>
          <a:p>
            <a:r>
              <a:rPr lang="ko-KR" altLang="en-US" dirty="0" err="1"/>
              <a:t>은닉층</a:t>
            </a:r>
            <a:r>
              <a:rPr lang="ko-KR" altLang="en-US" dirty="0"/>
              <a:t> </a:t>
            </a:r>
            <a:r>
              <a:rPr lang="en-US" altLang="ko-KR" dirty="0"/>
              <a:t>1  :  20 ( </a:t>
            </a:r>
            <a:r>
              <a:rPr lang="en-US" altLang="ko-KR" dirty="0" err="1"/>
              <a:t>relu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은닉측 </a:t>
            </a:r>
            <a:r>
              <a:rPr lang="en-US" altLang="ko-KR" dirty="0"/>
              <a:t>2  :   20  (</a:t>
            </a:r>
            <a:r>
              <a:rPr lang="en-US" altLang="ko-KR" dirty="0" err="1"/>
              <a:t>relu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은닉측 </a:t>
            </a:r>
            <a:r>
              <a:rPr lang="en-US" altLang="ko-KR" dirty="0"/>
              <a:t>3  :   40  (</a:t>
            </a:r>
            <a:r>
              <a:rPr lang="en-US" altLang="ko-KR" dirty="0" err="1"/>
              <a:t>relu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출력 층 </a:t>
            </a:r>
            <a:r>
              <a:rPr lang="en-US" altLang="ko-KR" dirty="0"/>
              <a:t>  </a:t>
            </a:r>
            <a:r>
              <a:rPr lang="ko-KR" altLang="en-US" dirty="0"/>
              <a:t>변동 없음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6D3A3D-E066-8F71-D487-263CB3459B05}"/>
              </a:ext>
            </a:extLst>
          </p:cNvPr>
          <p:cNvSpPr txBox="1"/>
          <p:nvPr/>
        </p:nvSpPr>
        <p:spPr>
          <a:xfrm>
            <a:off x="337457" y="1175657"/>
            <a:ext cx="3908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과제 </a:t>
            </a:r>
            <a:r>
              <a:rPr lang="en-US" altLang="ko-KR" dirty="0"/>
              <a:t>(house.ipynb,house_train.csv )</a:t>
            </a:r>
            <a:r>
              <a:rPr lang="ko-KR" alt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BBD91E-ADD3-EE23-6209-25D38E545A57}"/>
              </a:ext>
            </a:extLst>
          </p:cNvPr>
          <p:cNvSpPr txBox="1"/>
          <p:nvPr/>
        </p:nvSpPr>
        <p:spPr>
          <a:xfrm>
            <a:off x="337457" y="1752600"/>
            <a:ext cx="910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1) </a:t>
            </a:r>
            <a:r>
              <a:rPr lang="ko-KR" altLang="en-US" dirty="0"/>
              <a:t>아래와 같이 모델과 학습 방법을 변경 한 후 모델을 </a:t>
            </a:r>
            <a:r>
              <a:rPr lang="en-US" altLang="ko-KR" dirty="0"/>
              <a:t>house1.hdf5</a:t>
            </a:r>
            <a:r>
              <a:rPr lang="ko-KR" altLang="en-US" dirty="0"/>
              <a:t>로 저장 </a:t>
            </a:r>
            <a:r>
              <a:rPr lang="ko-KR" altLang="en-US" dirty="0" err="1"/>
              <a:t>하시오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E917D6-AE11-C0FF-CAD7-F46DFC03070C}"/>
              </a:ext>
            </a:extLst>
          </p:cNvPr>
          <p:cNvSpPr txBox="1"/>
          <p:nvPr/>
        </p:nvSpPr>
        <p:spPr>
          <a:xfrm>
            <a:off x="337457" y="4503785"/>
            <a:ext cx="2760788" cy="147732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입력 층 </a:t>
            </a:r>
            <a:r>
              <a:rPr lang="en-US" altLang="ko-KR" dirty="0"/>
              <a:t>: </a:t>
            </a:r>
            <a:r>
              <a:rPr lang="ko-KR" altLang="en-US" dirty="0"/>
              <a:t>변동 없음</a:t>
            </a:r>
            <a:endParaRPr lang="en-US" altLang="ko-KR" dirty="0"/>
          </a:p>
          <a:p>
            <a:r>
              <a:rPr lang="ko-KR" altLang="en-US" dirty="0" err="1"/>
              <a:t>은닉층</a:t>
            </a:r>
            <a:r>
              <a:rPr lang="ko-KR" altLang="en-US" dirty="0"/>
              <a:t> </a:t>
            </a:r>
            <a:r>
              <a:rPr lang="en-US" altLang="ko-KR" dirty="0"/>
              <a:t>1  :  10 ( </a:t>
            </a:r>
            <a:r>
              <a:rPr lang="en-US" altLang="ko-KR" dirty="0" err="1"/>
              <a:t>relu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은닉측 </a:t>
            </a:r>
            <a:r>
              <a:rPr lang="en-US" altLang="ko-KR" dirty="0"/>
              <a:t>2  :   20  (</a:t>
            </a:r>
            <a:r>
              <a:rPr lang="en-US" altLang="ko-KR" dirty="0" err="1"/>
              <a:t>relu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은닉측 </a:t>
            </a:r>
            <a:r>
              <a:rPr lang="en-US" altLang="ko-KR" dirty="0"/>
              <a:t>3  :   20  (</a:t>
            </a:r>
            <a:r>
              <a:rPr lang="en-US" altLang="ko-KR" dirty="0" err="1"/>
              <a:t>relu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출력 층 </a:t>
            </a:r>
            <a:r>
              <a:rPr lang="en-US" altLang="ko-KR" dirty="0"/>
              <a:t>  </a:t>
            </a:r>
            <a:r>
              <a:rPr lang="ko-KR" altLang="en-US" dirty="0"/>
              <a:t>변동 없음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21E599-6206-3537-08AF-47E776920226}"/>
              </a:ext>
            </a:extLst>
          </p:cNvPr>
          <p:cNvSpPr txBox="1"/>
          <p:nvPr/>
        </p:nvSpPr>
        <p:spPr>
          <a:xfrm>
            <a:off x="337457" y="4016829"/>
            <a:ext cx="885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2) </a:t>
            </a:r>
            <a:r>
              <a:rPr lang="ko-KR" altLang="en-US" dirty="0"/>
              <a:t>아래와 같이 모델과 학습 방법을  변경 한 후 모델을 </a:t>
            </a:r>
            <a:r>
              <a:rPr lang="en-US" altLang="ko-KR" dirty="0"/>
              <a:t>house2.hdf5</a:t>
            </a:r>
            <a:r>
              <a:rPr lang="ko-KR" altLang="en-US" dirty="0"/>
              <a:t>로 저장 </a:t>
            </a:r>
            <a:r>
              <a:rPr lang="ko-KR" altLang="en-US" dirty="0" err="1"/>
              <a:t>하시오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FEFBF6-96C6-5CCE-4934-DE8EBBF53EB2}"/>
              </a:ext>
            </a:extLst>
          </p:cNvPr>
          <p:cNvSpPr txBox="1"/>
          <p:nvPr/>
        </p:nvSpPr>
        <p:spPr>
          <a:xfrm>
            <a:off x="1034143" y="6103605"/>
            <a:ext cx="10567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code</a:t>
            </a:r>
            <a:r>
              <a:rPr lang="en-US" altLang="ko-KR" dirty="0"/>
              <a:t> (.ppt</a:t>
            </a:r>
            <a:r>
              <a:rPr lang="ko-KR" altLang="en-US" dirty="0"/>
              <a:t>에 직접 붙여도 되고 </a:t>
            </a:r>
            <a:r>
              <a:rPr lang="en-US" altLang="ko-KR" dirty="0"/>
              <a:t>.</a:t>
            </a:r>
            <a:r>
              <a:rPr lang="en-US" altLang="ko-KR" dirty="0" err="1"/>
              <a:t>py</a:t>
            </a:r>
            <a:r>
              <a:rPr lang="ko-KR" altLang="en-US" dirty="0"/>
              <a:t> 파일로 제출 가능</a:t>
            </a:r>
            <a:r>
              <a:rPr lang="en-US" altLang="ko-KR" dirty="0"/>
              <a:t>) </a:t>
            </a:r>
            <a:r>
              <a:rPr lang="ko-KR" altLang="en-US" dirty="0"/>
              <a:t>와 </a:t>
            </a:r>
            <a:r>
              <a:rPr lang="en-US" altLang="ko-KR" dirty="0">
                <a:solidFill>
                  <a:srgbClr val="0000FF"/>
                </a:solidFill>
              </a:rPr>
              <a:t>model </a:t>
            </a:r>
            <a:r>
              <a:rPr lang="ko-KR" altLang="en-US" dirty="0">
                <a:solidFill>
                  <a:srgbClr val="0000FF"/>
                </a:solidFill>
              </a:rPr>
              <a:t>제출 </a:t>
            </a:r>
            <a:r>
              <a:rPr lang="en-US" altLang="ko-KR" dirty="0"/>
              <a:t>(house1.hdf5, hoise2.hdf5) </a:t>
            </a:r>
            <a:r>
              <a:rPr lang="ko-KR" altLang="en-US" dirty="0"/>
              <a:t>제출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E4C1AF-2DAF-83EC-191E-ED00ED2E5B8F}"/>
              </a:ext>
            </a:extLst>
          </p:cNvPr>
          <p:cNvSpPr txBox="1"/>
          <p:nvPr/>
        </p:nvSpPr>
        <p:spPr>
          <a:xfrm>
            <a:off x="3614057" y="2459599"/>
            <a:ext cx="6631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17</a:t>
            </a:r>
            <a:r>
              <a:rPr lang="ko-KR" altLang="en-US" dirty="0"/>
              <a:t>회 이상 결과가 향상 되지 않으면 자동으로 학습이 중단되게</a:t>
            </a:r>
            <a:endParaRPr lang="en-US" altLang="ko-KR" dirty="0"/>
          </a:p>
          <a:p>
            <a:r>
              <a:rPr lang="en-US" altLang="ko-KR" dirty="0"/>
              <a:t>Batch size 16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A8EF18-60BD-96E9-132E-095B12F8A29D}"/>
              </a:ext>
            </a:extLst>
          </p:cNvPr>
          <p:cNvSpPr txBox="1"/>
          <p:nvPr/>
        </p:nvSpPr>
        <p:spPr>
          <a:xfrm>
            <a:off x="3614057" y="4877985"/>
            <a:ext cx="6631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15</a:t>
            </a:r>
            <a:r>
              <a:rPr lang="ko-KR" altLang="en-US" dirty="0"/>
              <a:t>회 이상 결과가 향상 되지 않으면 자동으로 학습이 중단되게</a:t>
            </a:r>
            <a:endParaRPr lang="en-US" altLang="ko-KR" dirty="0"/>
          </a:p>
          <a:p>
            <a:r>
              <a:rPr lang="en-US" altLang="ko-KR" dirty="0"/>
              <a:t>Batch size 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185657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신경망 실습 </a:t>
            </a:r>
            <a:r>
              <a:rPr lang="en-US" altLang="ko-KR" dirty="0"/>
              <a:t>– </a:t>
            </a:r>
            <a:r>
              <a:rPr lang="ko-KR" altLang="en-US" dirty="0"/>
              <a:t>주택 가격 예측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F83D7-DE4B-498D-8CB6-DD3531C5E53A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D461F43-3566-D188-D7E7-CBA44A060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585" y="1111623"/>
            <a:ext cx="10200543" cy="2510118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저장된 모델로 확인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과제로 업로드한 </a:t>
            </a:r>
            <a:r>
              <a:rPr lang="en-US" altLang="ko-KR" sz="2000" dirty="0"/>
              <a:t>house1.hdf5, house2.hdf5</a:t>
            </a:r>
            <a:r>
              <a:rPr lang="ko-KR" altLang="en-US" sz="2000" dirty="0"/>
              <a:t>를 </a:t>
            </a:r>
            <a:r>
              <a:rPr lang="en-US" altLang="ko-KR" sz="2000" dirty="0"/>
              <a:t>load </a:t>
            </a:r>
            <a:r>
              <a:rPr lang="ko-KR" altLang="en-US" sz="2000" dirty="0"/>
              <a:t>하여 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	test loss</a:t>
            </a:r>
            <a:r>
              <a:rPr lang="ko-KR" altLang="en-US" sz="2000" dirty="0"/>
              <a:t> 확인 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1800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en-US" altLang="ko-KR" sz="1800" dirty="0" err="1">
                <a:latin typeface="KoPub돋움체_Pro Light" pitchFamily="18" charset="-127"/>
                <a:ea typeface="KoPub돋움체_Pro Light" pitchFamily="18" charset="-127"/>
              </a:rPr>
              <a:t>house_model_test.ipynb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endParaRPr lang="ko-KR" altLang="en-US" sz="1800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2ACD02-0418-ABDA-9AEF-E05BBC9BF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35" y="3948619"/>
            <a:ext cx="6401296" cy="49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30579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신경망 실습 </a:t>
            </a:r>
            <a:r>
              <a:rPr lang="en-US" altLang="ko-KR" dirty="0"/>
              <a:t>– </a:t>
            </a:r>
            <a:r>
              <a:rPr lang="ko-KR" altLang="en-US" dirty="0"/>
              <a:t>주택 가격 예측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F83D7-DE4B-498D-8CB6-DD3531C5E53A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23330E-FFCD-AF81-9109-804BE10C7A9B}"/>
              </a:ext>
            </a:extLst>
          </p:cNvPr>
          <p:cNvSpPr txBox="1"/>
          <p:nvPr/>
        </p:nvSpPr>
        <p:spPr>
          <a:xfrm>
            <a:off x="208428" y="1443144"/>
            <a:ext cx="1071058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X_train</a:t>
            </a:r>
            <a:r>
              <a:rPr lang="en-US" altLang="ko-KR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X_test</a:t>
            </a:r>
            <a:r>
              <a:rPr lang="en-US" altLang="ko-KR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y_train</a:t>
            </a:r>
            <a:r>
              <a:rPr lang="en-US" altLang="ko-KR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y_test</a:t>
            </a:r>
            <a:r>
              <a:rPr lang="en-US" altLang="ko-KR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altLang="ko-KR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train_test_split</a:t>
            </a:r>
            <a:r>
              <a:rPr lang="en-US" altLang="ko-KR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X_train_pre</a:t>
            </a:r>
            <a:r>
              <a:rPr lang="en-US" altLang="ko-KR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y, </a:t>
            </a:r>
            <a:r>
              <a:rPr lang="en-US" altLang="ko-KR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test_size</a:t>
            </a:r>
            <a:r>
              <a:rPr lang="en-US" altLang="ko-KR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4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0.2</a:t>
            </a:r>
            <a:r>
              <a:rPr lang="en-US" altLang="ko-KR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,shuffle=</a:t>
            </a:r>
            <a:r>
              <a:rPr lang="en-US" altLang="ko-KR" sz="14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lang="en-US" altLang="ko-KR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en-US" altLang="ko-KR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br>
              <a:rPr lang="en-US" altLang="ko-KR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model=</a:t>
            </a:r>
            <a:r>
              <a:rPr lang="en-US" altLang="ko-KR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load_model</a:t>
            </a:r>
            <a:r>
              <a:rPr lang="en-US" altLang="ko-KR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(</a:t>
            </a:r>
            <a:r>
              <a:rPr lang="en-US" altLang="ko-KR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'/content/house1.hdf5'</a:t>
            </a:r>
            <a:r>
              <a:rPr lang="en-US" altLang="ko-KR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b="1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altLang="ko-KR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테스트 </a:t>
            </a:r>
            <a:r>
              <a:rPr lang="en-US" altLang="ko-KR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loss1'</a:t>
            </a:r>
            <a:r>
              <a:rPr lang="en-US" altLang="ko-KR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model.evaluate</a:t>
            </a:r>
            <a:r>
              <a:rPr lang="en-US" altLang="ko-KR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X_test,y_test</a:t>
            </a:r>
            <a:r>
              <a:rPr lang="en-US" altLang="ko-KR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)/</a:t>
            </a:r>
            <a:r>
              <a:rPr lang="en-US" altLang="ko-KR" sz="14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10000000</a:t>
            </a:r>
            <a:r>
              <a:rPr lang="en-US" altLang="ko-KR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en-US" altLang="ko-KR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model=</a:t>
            </a:r>
            <a:r>
              <a:rPr lang="en-US" altLang="ko-KR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load_model</a:t>
            </a:r>
            <a:r>
              <a:rPr lang="en-US" altLang="ko-KR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(</a:t>
            </a:r>
            <a:r>
              <a:rPr lang="en-US" altLang="ko-KR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'/content/house2.hdf5'</a:t>
            </a:r>
            <a:r>
              <a:rPr lang="en-US" altLang="ko-KR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b="1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altLang="ko-KR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테스트 </a:t>
            </a:r>
            <a:r>
              <a:rPr lang="en-US" altLang="ko-KR" sz="14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loss2'</a:t>
            </a:r>
            <a:r>
              <a:rPr lang="en-US" altLang="ko-KR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model.evaluate</a:t>
            </a:r>
            <a:r>
              <a:rPr lang="en-US" altLang="ko-KR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X_test,y_test</a:t>
            </a:r>
            <a:r>
              <a:rPr lang="en-US" altLang="ko-KR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)/</a:t>
            </a:r>
            <a:r>
              <a:rPr lang="en-US" altLang="ko-KR" sz="14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10000000</a:t>
            </a:r>
            <a:r>
              <a:rPr lang="en-US" altLang="ko-KR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71079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65C0F-344E-4354-BD35-25C19F425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폐암 환자 생존율 실습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4D704B-5957-43B9-97C9-E95249040867}"/>
              </a:ext>
            </a:extLst>
          </p:cNvPr>
          <p:cNvSpPr txBox="1"/>
          <p:nvPr/>
        </p:nvSpPr>
        <p:spPr>
          <a:xfrm>
            <a:off x="548449" y="4464015"/>
            <a:ext cx="4962665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b="1" dirty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표 </a:t>
            </a:r>
            <a:r>
              <a:rPr lang="en-US" altLang="ko-KR" sz="1400" b="1" dirty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10-2 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폐암 환자 생존율 예측 데이터의 샘플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속성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 구분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06A4C04-2B28-4408-B978-7B7DA5783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0119" y="1019587"/>
            <a:ext cx="7450325" cy="2748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4542C9-258C-485D-A4E5-F7CCE991BEBA}"/>
              </a:ext>
            </a:extLst>
          </p:cNvPr>
          <p:cNvSpPr txBox="1"/>
          <p:nvPr/>
        </p:nvSpPr>
        <p:spPr>
          <a:xfrm>
            <a:off x="767255" y="5959366"/>
            <a:ext cx="6102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17</a:t>
            </a:r>
            <a:r>
              <a:rPr lang="ko-KR" altLang="en-US" dirty="0"/>
              <a:t>개의 속성이 </a:t>
            </a:r>
            <a:r>
              <a:rPr lang="ko-KR" altLang="en-US" dirty="0" err="1"/>
              <a:t>있을때</a:t>
            </a:r>
            <a:r>
              <a:rPr lang="ko-KR" altLang="en-US" dirty="0"/>
              <a:t> 생존 여부를 예측 하는 모델 생성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0C5B51-F022-4B2F-A889-BA253F120C45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8272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79B9D9E-84AF-4778-AB57-3D227C25B637}"/>
              </a:ext>
            </a:extLst>
          </p:cNvPr>
          <p:cNvSpPr txBox="1">
            <a:spLocks/>
          </p:cNvSpPr>
          <p:nvPr/>
        </p:nvSpPr>
        <p:spPr>
          <a:xfrm>
            <a:off x="107040" y="141512"/>
            <a:ext cx="12084960" cy="700486"/>
          </a:xfrm>
          <a:prstGeom prst="rect">
            <a:avLst/>
          </a:prstGeom>
        </p:spPr>
        <p:txBody>
          <a:bodyPr vert="horz" lIns="14400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</a:lstStyle>
          <a:p>
            <a:r>
              <a:rPr lang="ko-KR" altLang="en-US" dirty="0"/>
              <a:t>영상 처리 기초 </a:t>
            </a:r>
            <a:r>
              <a:rPr lang="en-US" altLang="ko-KR" dirty="0"/>
              <a:t>– Open CV </a:t>
            </a:r>
            <a:r>
              <a:rPr lang="ko-KR" altLang="en-US" dirty="0"/>
              <a:t>실습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1B4B09-7120-4B36-BF3A-3F6F75B33503}"/>
              </a:ext>
            </a:extLst>
          </p:cNvPr>
          <p:cNvSpPr txBox="1"/>
          <p:nvPr/>
        </p:nvSpPr>
        <p:spPr>
          <a:xfrm>
            <a:off x="330200" y="977900"/>
            <a:ext cx="1967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/>
              <a:t>Colab</a:t>
            </a:r>
            <a:r>
              <a:rPr lang="ko-KR" altLang="en-US" sz="2000" dirty="0"/>
              <a:t>에서 실습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ACC92B-9742-B6F8-274A-AB2820AD2CD5}"/>
              </a:ext>
            </a:extLst>
          </p:cNvPr>
          <p:cNvSpPr txBox="1"/>
          <p:nvPr/>
        </p:nvSpPr>
        <p:spPr>
          <a:xfrm>
            <a:off x="107040" y="1513912"/>
            <a:ext cx="8485188" cy="3139321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>
                <a:effectLst/>
                <a:latin typeface="Courier New" panose="02070309020205020404" pitchFamily="49" charset="0"/>
              </a:rPr>
              <a:t>import cv2</a:t>
            </a:r>
          </a:p>
          <a:p>
            <a:r>
              <a:rPr lang="en-US" altLang="ko-KR" b="1" dirty="0">
                <a:effectLst/>
                <a:latin typeface="Courier New" panose="02070309020205020404" pitchFamily="49" charset="0"/>
              </a:rPr>
              <a:t>from </a:t>
            </a:r>
            <a:r>
              <a:rPr lang="en-US" altLang="ko-KR" b="1" dirty="0" err="1">
                <a:effectLst/>
                <a:latin typeface="Courier New" panose="02070309020205020404" pitchFamily="49" charset="0"/>
              </a:rPr>
              <a:t>google.colab.patches</a:t>
            </a:r>
            <a:r>
              <a:rPr lang="en-US" altLang="ko-KR" b="1" dirty="0">
                <a:effectLst/>
                <a:latin typeface="Courier New" panose="02070309020205020404" pitchFamily="49" charset="0"/>
              </a:rPr>
              <a:t> import cv2_imshow</a:t>
            </a:r>
          </a:p>
          <a:p>
            <a:r>
              <a:rPr lang="en-US" altLang="ko-KR" b="1" dirty="0" err="1">
                <a:effectLst/>
                <a:latin typeface="Courier New" panose="02070309020205020404" pitchFamily="49" charset="0"/>
              </a:rPr>
              <a:t>img</a:t>
            </a:r>
            <a:r>
              <a:rPr lang="en-US" altLang="ko-KR" b="1" dirty="0">
                <a:effectLst/>
                <a:latin typeface="Courier New" panose="02070309020205020404" pitchFamily="49" charset="0"/>
              </a:rPr>
              <a:t>=cv2.imread('/content/test1_1920.jpg')</a:t>
            </a:r>
          </a:p>
          <a:p>
            <a:r>
              <a:rPr lang="en-US" altLang="ko-KR" b="1" dirty="0">
                <a:effectLst/>
                <a:latin typeface="Courier New" panose="02070309020205020404" pitchFamily="49" charset="0"/>
              </a:rPr>
              <a:t>print('</a:t>
            </a:r>
            <a:r>
              <a:rPr lang="en-US" altLang="ko-KR" b="1" dirty="0" err="1">
                <a:effectLst/>
                <a:latin typeface="Courier New" panose="02070309020205020404" pitchFamily="49" charset="0"/>
              </a:rPr>
              <a:t>img.ndim</a:t>
            </a:r>
            <a:r>
              <a:rPr lang="en-US" altLang="ko-KR" b="1" dirty="0">
                <a:effectLst/>
                <a:latin typeface="Courier New" panose="02070309020205020404" pitchFamily="49" charset="0"/>
              </a:rPr>
              <a:t> =',</a:t>
            </a:r>
            <a:r>
              <a:rPr lang="en-US" altLang="ko-KR" b="1" dirty="0" err="1">
                <a:effectLst/>
                <a:latin typeface="Courier New" panose="02070309020205020404" pitchFamily="49" charset="0"/>
              </a:rPr>
              <a:t>img.ndim</a:t>
            </a:r>
            <a:r>
              <a:rPr lang="en-US" altLang="ko-KR" b="1" dirty="0"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b="1" dirty="0">
                <a:effectLst/>
                <a:latin typeface="Courier New" panose="02070309020205020404" pitchFamily="49" charset="0"/>
              </a:rPr>
              <a:t>print('</a:t>
            </a:r>
            <a:r>
              <a:rPr lang="en-US" altLang="ko-KR" b="1" dirty="0" err="1">
                <a:effectLst/>
                <a:latin typeface="Courier New" panose="02070309020205020404" pitchFamily="49" charset="0"/>
              </a:rPr>
              <a:t>img.shape</a:t>
            </a:r>
            <a:r>
              <a:rPr lang="en-US" altLang="ko-KR" b="1" dirty="0">
                <a:effectLst/>
                <a:latin typeface="Courier New" panose="02070309020205020404" pitchFamily="49" charset="0"/>
              </a:rPr>
              <a:t> =',</a:t>
            </a:r>
            <a:r>
              <a:rPr lang="en-US" altLang="ko-KR" b="1" dirty="0" err="1">
                <a:effectLst/>
                <a:latin typeface="Courier New" panose="02070309020205020404" pitchFamily="49" charset="0"/>
              </a:rPr>
              <a:t>img.shape</a:t>
            </a:r>
            <a:r>
              <a:rPr lang="en-US" altLang="ko-KR" b="1" dirty="0"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b="1" dirty="0">
                <a:effectLst/>
                <a:latin typeface="Courier New" panose="02070309020205020404" pitchFamily="49" charset="0"/>
              </a:rPr>
              <a:t>print('</a:t>
            </a:r>
            <a:r>
              <a:rPr lang="en-US" altLang="ko-KR" b="1" dirty="0" err="1">
                <a:effectLst/>
                <a:latin typeface="Courier New" panose="02070309020205020404" pitchFamily="49" charset="0"/>
              </a:rPr>
              <a:t>img.dtype</a:t>
            </a:r>
            <a:r>
              <a:rPr lang="en-US" altLang="ko-KR" b="1" dirty="0">
                <a:effectLst/>
                <a:latin typeface="Courier New" panose="02070309020205020404" pitchFamily="49" charset="0"/>
              </a:rPr>
              <a:t> = ',</a:t>
            </a:r>
            <a:r>
              <a:rPr lang="en-US" altLang="ko-KR" b="1" dirty="0" err="1">
                <a:effectLst/>
                <a:latin typeface="Courier New" panose="02070309020205020404" pitchFamily="49" charset="0"/>
              </a:rPr>
              <a:t>img.dtype</a:t>
            </a:r>
            <a:r>
              <a:rPr lang="en-US" altLang="ko-KR" b="1" dirty="0"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b="1" dirty="0">
                <a:effectLst/>
                <a:latin typeface="Courier New" panose="02070309020205020404" pitchFamily="49" charset="0"/>
              </a:rPr>
              <a:t>#cv2_imshow(img)</a:t>
            </a:r>
          </a:p>
          <a:p>
            <a:r>
              <a:rPr lang="en-US" altLang="ko-KR" b="1" dirty="0" err="1">
                <a:effectLst/>
                <a:latin typeface="Courier New" panose="02070309020205020404" pitchFamily="49" charset="0"/>
              </a:rPr>
              <a:t>img</a:t>
            </a:r>
            <a:r>
              <a:rPr lang="en-US" altLang="ko-KR" b="1" dirty="0">
                <a:effectLst/>
                <a:latin typeface="Courier New" panose="02070309020205020404" pitchFamily="49" charset="0"/>
              </a:rPr>
              <a:t>=cv2.resize(</a:t>
            </a:r>
            <a:r>
              <a:rPr lang="en-US" altLang="ko-KR" b="1" dirty="0" err="1">
                <a:effectLst/>
                <a:latin typeface="Courier New" panose="02070309020205020404" pitchFamily="49" charset="0"/>
              </a:rPr>
              <a:t>img</a:t>
            </a:r>
            <a:r>
              <a:rPr lang="en-US" altLang="ko-KR" b="1" dirty="0">
                <a:effectLst/>
                <a:latin typeface="Courier New" panose="02070309020205020404" pitchFamily="49" charset="0"/>
              </a:rPr>
              <a:t>,(0,0),</a:t>
            </a:r>
            <a:r>
              <a:rPr lang="en-US" altLang="ko-KR" b="1" dirty="0" err="1">
                <a:effectLst/>
                <a:latin typeface="Courier New" panose="02070309020205020404" pitchFamily="49" charset="0"/>
              </a:rPr>
              <a:t>fx</a:t>
            </a:r>
            <a:r>
              <a:rPr lang="en-US" altLang="ko-KR" b="1" dirty="0">
                <a:effectLst/>
                <a:latin typeface="Courier New" panose="02070309020205020404" pitchFamily="49" charset="0"/>
              </a:rPr>
              <a:t>=0.5,fy=0.5)</a:t>
            </a:r>
          </a:p>
          <a:p>
            <a:r>
              <a:rPr lang="en-US" altLang="ko-KR" b="1" dirty="0">
                <a:effectLst/>
                <a:latin typeface="Courier New" panose="02070309020205020404" pitchFamily="49" charset="0"/>
              </a:rPr>
              <a:t>cv2.imwrite('test1_half.jpg',img)</a:t>
            </a:r>
          </a:p>
          <a:p>
            <a:r>
              <a:rPr lang="en-US" altLang="ko-KR" b="1" dirty="0">
                <a:effectLst/>
                <a:latin typeface="Courier New" panose="02070309020205020404" pitchFamily="49" charset="0"/>
              </a:rPr>
              <a:t>print(</a:t>
            </a:r>
            <a:r>
              <a:rPr lang="en-US" altLang="ko-KR" b="1" dirty="0" err="1">
                <a:effectLst/>
                <a:latin typeface="Courier New" panose="02070309020205020404" pitchFamily="49" charset="0"/>
              </a:rPr>
              <a:t>img.shape</a:t>
            </a:r>
            <a:r>
              <a:rPr lang="en-US" altLang="ko-KR" b="1" dirty="0"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b="1" dirty="0">
                <a:effectLst/>
                <a:latin typeface="Courier New" panose="02070309020205020404" pitchFamily="49" charset="0"/>
              </a:rPr>
              <a:t>cv2_imshow(</a:t>
            </a:r>
            <a:r>
              <a:rPr lang="en-US" altLang="ko-KR" b="1" dirty="0" err="1">
                <a:effectLst/>
                <a:latin typeface="Courier New" panose="02070309020205020404" pitchFamily="49" charset="0"/>
              </a:rPr>
              <a:t>img</a:t>
            </a:r>
            <a:r>
              <a:rPr lang="en-US" altLang="ko-KR" b="1" dirty="0"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DA8D74-9A5B-E248-FC17-FE4540EFA84E}"/>
              </a:ext>
            </a:extLst>
          </p:cNvPr>
          <p:cNvSpPr txBox="1"/>
          <p:nvPr/>
        </p:nvSpPr>
        <p:spPr>
          <a:xfrm>
            <a:off x="330200" y="5068560"/>
            <a:ext cx="445412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img.ndim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= 3 </a:t>
            </a:r>
          </a:p>
          <a:p>
            <a:r>
              <a:rPr lang="en-US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img.shape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= (1440, 1920, 3) </a:t>
            </a:r>
            <a:r>
              <a:rPr lang="en-US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img.dtype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= uint8 </a:t>
            </a:r>
          </a:p>
          <a:p>
            <a:endParaRPr lang="en-US" altLang="ko-KR" dirty="0">
              <a:solidFill>
                <a:srgbClr val="212121"/>
              </a:solidFill>
              <a:latin typeface="Courier New" panose="02070309020205020404" pitchFamily="49" charset="0"/>
            </a:endParaRPr>
          </a:p>
          <a:p>
            <a:r>
              <a:rPr lang="en-US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(720, 960, 3)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DED1A9-F13E-C474-36FB-FEA827D989E4}"/>
              </a:ext>
            </a:extLst>
          </p:cNvPr>
          <p:cNvSpPr txBox="1"/>
          <p:nvPr/>
        </p:nvSpPr>
        <p:spPr>
          <a:xfrm>
            <a:off x="4490787" y="5622558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effectLst/>
                <a:latin typeface="Courier New" panose="02070309020205020404" pitchFamily="49" charset="0"/>
              </a:rPr>
              <a:t>img</a:t>
            </a:r>
            <a:r>
              <a:rPr lang="en-US" altLang="ko-KR" b="1" dirty="0">
                <a:effectLst/>
                <a:latin typeface="Courier New" panose="02070309020205020404" pitchFamily="49" charset="0"/>
              </a:rPr>
              <a:t>=cv2.resize(</a:t>
            </a:r>
            <a:r>
              <a:rPr lang="en-US" altLang="ko-KR" b="1" dirty="0" err="1">
                <a:effectLst/>
                <a:latin typeface="Courier New" panose="02070309020205020404" pitchFamily="49" charset="0"/>
              </a:rPr>
              <a:t>img</a:t>
            </a:r>
            <a:r>
              <a:rPr lang="en-US" altLang="ko-KR" b="1" dirty="0">
                <a:effectLst/>
                <a:latin typeface="Courier New" panose="02070309020205020404" pitchFamily="49" charset="0"/>
              </a:rPr>
              <a:t>,(100,130))</a:t>
            </a:r>
          </a:p>
        </p:txBody>
      </p:sp>
    </p:spTree>
    <p:extLst>
      <p:ext uri="{BB962C8B-B14F-4D97-AF65-F5344CB8AC3E}">
        <p14:creationId xmlns:p14="http://schemas.microsoft.com/office/powerpoint/2010/main" val="152834686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574C60-20E1-58CD-E903-CD944431BDDE}"/>
              </a:ext>
            </a:extLst>
          </p:cNvPr>
          <p:cNvSpPr/>
          <p:nvPr/>
        </p:nvSpPr>
        <p:spPr>
          <a:xfrm>
            <a:off x="7226660" y="1769763"/>
            <a:ext cx="4741625" cy="253805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216E5E-F9FB-6136-7246-E13E3EA126CD}"/>
              </a:ext>
            </a:extLst>
          </p:cNvPr>
          <p:cNvSpPr/>
          <p:nvPr/>
        </p:nvSpPr>
        <p:spPr>
          <a:xfrm>
            <a:off x="7047912" y="1966091"/>
            <a:ext cx="4741625" cy="253805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79B9D9E-84AF-4778-AB57-3D227C25B637}"/>
              </a:ext>
            </a:extLst>
          </p:cNvPr>
          <p:cNvSpPr txBox="1">
            <a:spLocks/>
          </p:cNvSpPr>
          <p:nvPr/>
        </p:nvSpPr>
        <p:spPr>
          <a:xfrm>
            <a:off x="107040" y="141512"/>
            <a:ext cx="12084960" cy="700486"/>
          </a:xfrm>
          <a:prstGeom prst="rect">
            <a:avLst/>
          </a:prstGeom>
        </p:spPr>
        <p:txBody>
          <a:bodyPr vert="horz" lIns="14400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</a:lstStyle>
          <a:p>
            <a:r>
              <a:rPr lang="ko-KR" altLang="en-US" dirty="0"/>
              <a:t>영상 처리 기초 </a:t>
            </a:r>
            <a:r>
              <a:rPr lang="en-US" altLang="ko-KR" dirty="0"/>
              <a:t>– Open CV </a:t>
            </a:r>
            <a:r>
              <a:rPr lang="ko-KR" altLang="en-US" dirty="0"/>
              <a:t>실습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E60933-AE54-4458-BC33-74D0E68F4F1A}"/>
              </a:ext>
            </a:extLst>
          </p:cNvPr>
          <p:cNvSpPr txBox="1"/>
          <p:nvPr/>
        </p:nvSpPr>
        <p:spPr>
          <a:xfrm>
            <a:off x="200774" y="1083815"/>
            <a:ext cx="100457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effectLst/>
                <a:latin typeface="Courier New" panose="02070309020205020404" pitchFamily="49" charset="0"/>
              </a:rPr>
              <a:t>img</a:t>
            </a:r>
            <a:r>
              <a:rPr lang="en-US" altLang="ko-KR" b="1" dirty="0">
                <a:effectLst/>
                <a:latin typeface="Courier New" panose="02070309020205020404" pitchFamily="49" charset="0"/>
              </a:rPr>
              <a:t>=cv2.imread('/content/test1_half.jpg')</a:t>
            </a:r>
          </a:p>
          <a:p>
            <a:r>
              <a:rPr lang="en-US" altLang="ko-KR" b="1" dirty="0" err="1">
                <a:effectLst/>
                <a:latin typeface="Courier New" panose="02070309020205020404" pitchFamily="49" charset="0"/>
              </a:rPr>
              <a:t>img</a:t>
            </a:r>
            <a:r>
              <a:rPr lang="en-US" altLang="ko-KR" b="1" dirty="0">
                <a:effectLst/>
                <a:latin typeface="Courier New" panose="02070309020205020404" pitchFamily="49" charset="0"/>
              </a:rPr>
              <a:t>[100:300,100:300,:]=255</a:t>
            </a:r>
          </a:p>
          <a:p>
            <a:r>
              <a:rPr lang="en-US" altLang="ko-KR" b="1" dirty="0" err="1">
                <a:effectLst/>
                <a:latin typeface="Courier New" panose="02070309020205020404" pitchFamily="49" charset="0"/>
              </a:rPr>
              <a:t>img</a:t>
            </a:r>
            <a:r>
              <a:rPr lang="en-US" altLang="ko-KR" b="1" dirty="0">
                <a:effectLst/>
                <a:latin typeface="Courier New" panose="02070309020205020404" pitchFamily="49" charset="0"/>
              </a:rPr>
              <a:t>[100:300,300:500,:]=0</a:t>
            </a:r>
          </a:p>
          <a:p>
            <a:r>
              <a:rPr lang="en-US" altLang="ko-KR" b="1" dirty="0" err="1">
                <a:effectLst/>
                <a:latin typeface="Courier New" panose="02070309020205020404" pitchFamily="49" charset="0"/>
              </a:rPr>
              <a:t>img</a:t>
            </a:r>
            <a:r>
              <a:rPr lang="en-US" altLang="ko-KR" b="1" dirty="0">
                <a:effectLst/>
                <a:latin typeface="Courier New" panose="02070309020205020404" pitchFamily="49" charset="0"/>
              </a:rPr>
              <a:t>[100:300,500:700,:]=127</a:t>
            </a:r>
          </a:p>
          <a:p>
            <a:br>
              <a:rPr lang="en-US" altLang="ko-KR" b="1" dirty="0">
                <a:effectLst/>
                <a:latin typeface="Courier New" panose="02070309020205020404" pitchFamily="49" charset="0"/>
              </a:rPr>
            </a:br>
            <a:r>
              <a:rPr lang="en-US" altLang="ko-KR" b="1" dirty="0" err="1">
                <a:effectLst/>
                <a:latin typeface="Courier New" panose="02070309020205020404" pitchFamily="49" charset="0"/>
              </a:rPr>
              <a:t>img</a:t>
            </a:r>
            <a:r>
              <a:rPr lang="en-US" altLang="ko-KR" b="1" dirty="0">
                <a:effectLst/>
                <a:latin typeface="Courier New" panose="02070309020205020404" pitchFamily="49" charset="0"/>
              </a:rPr>
              <a:t>[300:500,100:300,0]=255</a:t>
            </a:r>
          </a:p>
          <a:p>
            <a:r>
              <a:rPr lang="en-US" altLang="ko-KR" b="1" dirty="0" err="1">
                <a:effectLst/>
                <a:latin typeface="Courier New" panose="02070309020205020404" pitchFamily="49" charset="0"/>
              </a:rPr>
              <a:t>img</a:t>
            </a:r>
            <a:r>
              <a:rPr lang="en-US" altLang="ko-KR" b="1" dirty="0">
                <a:effectLst/>
                <a:latin typeface="Courier New" panose="02070309020205020404" pitchFamily="49" charset="0"/>
              </a:rPr>
              <a:t>[300:500,300:500,1]=255</a:t>
            </a:r>
          </a:p>
          <a:p>
            <a:r>
              <a:rPr lang="en-US" altLang="ko-KR" b="1" dirty="0" err="1">
                <a:effectLst/>
                <a:latin typeface="Courier New" panose="02070309020205020404" pitchFamily="49" charset="0"/>
              </a:rPr>
              <a:t>img</a:t>
            </a:r>
            <a:r>
              <a:rPr lang="en-US" altLang="ko-KR" b="1" dirty="0">
                <a:effectLst/>
                <a:latin typeface="Courier New" panose="02070309020205020404" pitchFamily="49" charset="0"/>
              </a:rPr>
              <a:t>[300:500,500:700,2]=255</a:t>
            </a:r>
          </a:p>
          <a:p>
            <a:br>
              <a:rPr lang="en-US" altLang="ko-KR" b="1" dirty="0">
                <a:effectLst/>
                <a:latin typeface="Courier New" panose="02070309020205020404" pitchFamily="49" charset="0"/>
              </a:rPr>
            </a:br>
            <a:r>
              <a:rPr lang="en-US" altLang="ko-KR" b="1" dirty="0">
                <a:effectLst/>
                <a:latin typeface="Courier New" panose="02070309020205020404" pitchFamily="49" charset="0"/>
              </a:rPr>
              <a:t>cv2.imwrite('test1_half_changed.jpg',img)</a:t>
            </a:r>
          </a:p>
          <a:p>
            <a:br>
              <a:rPr lang="en-US" altLang="ko-KR" b="1" dirty="0">
                <a:effectLst/>
                <a:latin typeface="Courier New" panose="02070309020205020404" pitchFamily="49" charset="0"/>
              </a:rPr>
            </a:br>
            <a:r>
              <a:rPr lang="en-US" altLang="ko-KR" b="1" dirty="0">
                <a:effectLst/>
                <a:latin typeface="Courier New" panose="02070309020205020404" pitchFamily="49" charset="0"/>
              </a:rPr>
              <a:t>cv2_imshow(</a:t>
            </a:r>
            <a:r>
              <a:rPr lang="en-US" altLang="ko-KR" b="1" dirty="0" err="1">
                <a:effectLst/>
                <a:latin typeface="Courier New" panose="02070309020205020404" pitchFamily="49" charset="0"/>
              </a:rPr>
              <a:t>img</a:t>
            </a:r>
            <a:r>
              <a:rPr lang="en-US" altLang="ko-KR" b="1" dirty="0">
                <a:effectLst/>
                <a:latin typeface="Courier New" panose="02070309020205020404" pitchFamily="49" charset="0"/>
              </a:rPr>
              <a:t>)</a:t>
            </a:r>
            <a:endParaRPr lang="ko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D5843FF-B70B-A211-5591-87508F251CD5}"/>
              </a:ext>
            </a:extLst>
          </p:cNvPr>
          <p:cNvSpPr/>
          <p:nvPr/>
        </p:nvSpPr>
        <p:spPr>
          <a:xfrm>
            <a:off x="6869164" y="2137670"/>
            <a:ext cx="4741625" cy="25380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52B051-9D0D-83E6-4B31-6548AFCF0E16}"/>
              </a:ext>
            </a:extLst>
          </p:cNvPr>
          <p:cNvSpPr txBox="1"/>
          <p:nvPr/>
        </p:nvSpPr>
        <p:spPr>
          <a:xfrm>
            <a:off x="6311424" y="2914560"/>
            <a:ext cx="647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720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4F0CC9-9D06-DEEE-0EB2-BAA7D49899D4}"/>
              </a:ext>
            </a:extLst>
          </p:cNvPr>
          <p:cNvSpPr txBox="1"/>
          <p:nvPr/>
        </p:nvSpPr>
        <p:spPr>
          <a:xfrm>
            <a:off x="8816917" y="1121214"/>
            <a:ext cx="156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960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506B17-4AF1-175F-F42F-0F0BB33D6D4E}"/>
              </a:ext>
            </a:extLst>
          </p:cNvPr>
          <p:cNvSpPr txBox="1"/>
          <p:nvPr/>
        </p:nvSpPr>
        <p:spPr>
          <a:xfrm>
            <a:off x="859328" y="5375246"/>
            <a:ext cx="24221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White= (255,255,255)</a:t>
            </a:r>
          </a:p>
          <a:p>
            <a:r>
              <a:rPr lang="en-US" altLang="ko-KR" dirty="0"/>
              <a:t>Black = (0,0,0)</a:t>
            </a:r>
          </a:p>
          <a:p>
            <a:r>
              <a:rPr lang="en-US" altLang="ko-KR" dirty="0"/>
              <a:t>Gray</a:t>
            </a:r>
            <a:r>
              <a:rPr lang="ko-KR" altLang="en-US" dirty="0"/>
              <a:t> </a:t>
            </a:r>
            <a:r>
              <a:rPr lang="en-US" altLang="ko-KR" dirty="0"/>
              <a:t>=(127,127,127)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667209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79B9D9E-84AF-4778-AB57-3D227C25B637}"/>
              </a:ext>
            </a:extLst>
          </p:cNvPr>
          <p:cNvSpPr txBox="1">
            <a:spLocks/>
          </p:cNvSpPr>
          <p:nvPr/>
        </p:nvSpPr>
        <p:spPr>
          <a:xfrm>
            <a:off x="107040" y="141512"/>
            <a:ext cx="12084960" cy="700486"/>
          </a:xfrm>
          <a:prstGeom prst="rect">
            <a:avLst/>
          </a:prstGeom>
        </p:spPr>
        <p:txBody>
          <a:bodyPr vert="horz" lIns="14400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</a:lstStyle>
          <a:p>
            <a:r>
              <a:rPr lang="ko-KR" altLang="en-US" dirty="0"/>
              <a:t>영상 처리 기초 </a:t>
            </a:r>
            <a:r>
              <a:rPr lang="en-US" altLang="ko-KR" dirty="0"/>
              <a:t>– Open CV </a:t>
            </a:r>
            <a:r>
              <a:rPr lang="ko-KR" altLang="en-US" dirty="0"/>
              <a:t>실습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D60BBF-6CC3-A4E8-B356-4A02CB12B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1203721"/>
            <a:ext cx="7024687" cy="526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10995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79B9D9E-84AF-4778-AB57-3D227C25B637}"/>
              </a:ext>
            </a:extLst>
          </p:cNvPr>
          <p:cNvSpPr txBox="1">
            <a:spLocks/>
          </p:cNvSpPr>
          <p:nvPr/>
        </p:nvSpPr>
        <p:spPr>
          <a:xfrm>
            <a:off x="107040" y="141512"/>
            <a:ext cx="12084960" cy="700486"/>
          </a:xfrm>
          <a:prstGeom prst="rect">
            <a:avLst/>
          </a:prstGeom>
        </p:spPr>
        <p:txBody>
          <a:bodyPr vert="horz" lIns="14400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</a:lstStyle>
          <a:p>
            <a:r>
              <a:rPr lang="ko-KR" altLang="en-US" dirty="0"/>
              <a:t>영상 처리 기초 </a:t>
            </a:r>
            <a:r>
              <a:rPr lang="en-US" altLang="ko-KR" dirty="0"/>
              <a:t>– Open CV </a:t>
            </a:r>
            <a:r>
              <a:rPr lang="ko-KR" altLang="en-US" dirty="0"/>
              <a:t>실습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81634A-BC2B-6EEC-AA3F-99A341549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75" y="1091744"/>
            <a:ext cx="6296025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00079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79B9D9E-84AF-4778-AB57-3D227C25B637}"/>
              </a:ext>
            </a:extLst>
          </p:cNvPr>
          <p:cNvSpPr txBox="1">
            <a:spLocks/>
          </p:cNvSpPr>
          <p:nvPr/>
        </p:nvSpPr>
        <p:spPr>
          <a:xfrm>
            <a:off x="107040" y="141512"/>
            <a:ext cx="12084960" cy="700486"/>
          </a:xfrm>
          <a:prstGeom prst="rect">
            <a:avLst/>
          </a:prstGeom>
        </p:spPr>
        <p:txBody>
          <a:bodyPr vert="horz" lIns="14400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</a:lstStyle>
          <a:p>
            <a:r>
              <a:rPr lang="ko-KR" altLang="en-US" dirty="0"/>
              <a:t>영상 처리 기초 </a:t>
            </a:r>
            <a:r>
              <a:rPr lang="en-US" altLang="ko-KR" dirty="0"/>
              <a:t>– Open CV </a:t>
            </a:r>
            <a:r>
              <a:rPr lang="ko-KR" altLang="en-US" dirty="0"/>
              <a:t>실습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B24B1C-01EF-4D10-8D22-0F20809A56FB}"/>
              </a:ext>
            </a:extLst>
          </p:cNvPr>
          <p:cNvSpPr txBox="1"/>
          <p:nvPr/>
        </p:nvSpPr>
        <p:spPr>
          <a:xfrm>
            <a:off x="211909" y="1026471"/>
            <a:ext cx="69461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effectLst/>
                <a:latin typeface="Courier New" panose="02070309020205020404" pitchFamily="49" charset="0"/>
              </a:rPr>
              <a:t>img</a:t>
            </a:r>
            <a:r>
              <a:rPr lang="en-US" altLang="ko-KR" b="1" dirty="0">
                <a:effectLst/>
                <a:latin typeface="Courier New" panose="02070309020205020404" pitchFamily="49" charset="0"/>
              </a:rPr>
              <a:t>=cv2.imread('/content/test1_half.jpg')</a:t>
            </a:r>
          </a:p>
          <a:p>
            <a:r>
              <a:rPr lang="en-US" altLang="ko-KR" b="1" dirty="0" err="1">
                <a:effectLst/>
                <a:latin typeface="Courier New" panose="02070309020205020404" pitchFamily="49" charset="0"/>
              </a:rPr>
              <a:t>gimg</a:t>
            </a:r>
            <a:r>
              <a:rPr lang="en-US" altLang="ko-KR" b="1" dirty="0">
                <a:effectLst/>
                <a:latin typeface="Courier New" panose="02070309020205020404" pitchFamily="49" charset="0"/>
              </a:rPr>
              <a:t>=cv2.cvtColor(img,cv2.COLOR_BGR2GRAY)</a:t>
            </a:r>
          </a:p>
          <a:p>
            <a:br>
              <a:rPr lang="en-US" altLang="ko-KR" b="1" dirty="0">
                <a:effectLst/>
                <a:latin typeface="Courier New" panose="02070309020205020404" pitchFamily="49" charset="0"/>
              </a:rPr>
            </a:br>
            <a:r>
              <a:rPr lang="en-US" altLang="ko-KR" b="1" dirty="0">
                <a:effectLst/>
                <a:latin typeface="Courier New" panose="02070309020205020404" pitchFamily="49" charset="0"/>
              </a:rPr>
              <a:t>cv2.imwrite('test1_halfgray.jpg',gimg)</a:t>
            </a:r>
          </a:p>
          <a:p>
            <a:r>
              <a:rPr lang="en-US" altLang="ko-KR" b="1" dirty="0">
                <a:effectLst/>
                <a:latin typeface="Courier New" panose="02070309020205020404" pitchFamily="49" charset="0"/>
              </a:rPr>
              <a:t>print(</a:t>
            </a:r>
            <a:r>
              <a:rPr lang="en-US" altLang="ko-KR" b="1" dirty="0" err="1">
                <a:effectLst/>
                <a:latin typeface="Courier New" panose="02070309020205020404" pitchFamily="49" charset="0"/>
              </a:rPr>
              <a:t>gimg.shape</a:t>
            </a:r>
            <a:r>
              <a:rPr lang="en-US" altLang="ko-KR" b="1" dirty="0"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b="1" dirty="0">
                <a:effectLst/>
                <a:latin typeface="Courier New" panose="02070309020205020404" pitchFamily="49" charset="0"/>
              </a:rPr>
              <a:t>cv2_imshow(</a:t>
            </a:r>
            <a:r>
              <a:rPr lang="en-US" altLang="ko-KR" b="1" dirty="0" err="1">
                <a:effectLst/>
                <a:latin typeface="Courier New" panose="02070309020205020404" pitchFamily="49" charset="0"/>
              </a:rPr>
              <a:t>gimg</a:t>
            </a:r>
            <a:r>
              <a:rPr lang="en-US" altLang="ko-KR" b="1" dirty="0"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BBE514-1355-8B56-A33C-495F21BBF0A0}"/>
              </a:ext>
            </a:extLst>
          </p:cNvPr>
          <p:cNvSpPr txBox="1"/>
          <p:nvPr/>
        </p:nvSpPr>
        <p:spPr>
          <a:xfrm>
            <a:off x="611002" y="3791733"/>
            <a:ext cx="2154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(720, 960)</a:t>
            </a: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49ABA34-CCCC-93F5-6A38-431A26F60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988" y="1903634"/>
            <a:ext cx="6438900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93176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79B9D9E-84AF-4778-AB57-3D227C25B637}"/>
              </a:ext>
            </a:extLst>
          </p:cNvPr>
          <p:cNvSpPr txBox="1">
            <a:spLocks/>
          </p:cNvSpPr>
          <p:nvPr/>
        </p:nvSpPr>
        <p:spPr>
          <a:xfrm>
            <a:off x="107040" y="141512"/>
            <a:ext cx="12084960" cy="700486"/>
          </a:xfrm>
          <a:prstGeom prst="rect">
            <a:avLst/>
          </a:prstGeom>
        </p:spPr>
        <p:txBody>
          <a:bodyPr vert="horz" lIns="14400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</a:lstStyle>
          <a:p>
            <a:r>
              <a:rPr lang="ko-KR" altLang="en-US" dirty="0"/>
              <a:t>영상 처리 기초 </a:t>
            </a:r>
            <a:r>
              <a:rPr lang="en-US" altLang="ko-KR" dirty="0"/>
              <a:t>– Open CV </a:t>
            </a:r>
            <a:r>
              <a:rPr lang="ko-KR" altLang="en-US" dirty="0"/>
              <a:t>실습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71ADA4-AA2A-183E-7399-BCB9DD4EA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073" y="2877913"/>
            <a:ext cx="7658100" cy="3838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B1B7F7-8F58-CA6F-9B16-A13E4FCEA8A7}"/>
              </a:ext>
            </a:extLst>
          </p:cNvPr>
          <p:cNvSpPr txBox="1"/>
          <p:nvPr/>
        </p:nvSpPr>
        <p:spPr>
          <a:xfrm>
            <a:off x="186655" y="1044240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Convolution(</a:t>
            </a:r>
            <a:r>
              <a:rPr lang="ko-KR" altLang="en-US" dirty="0" err="1"/>
              <a:t>컨벌루션</a:t>
            </a:r>
            <a:r>
              <a:rPr lang="en-US" altLang="ko-KR" dirty="0"/>
              <a:t>)</a:t>
            </a:r>
            <a:r>
              <a:rPr lang="ko-KR" altLang="en-US" dirty="0"/>
              <a:t>은 주변 </a:t>
            </a:r>
            <a:r>
              <a:rPr lang="ko-KR" altLang="en-US" dirty="0" err="1"/>
              <a:t>화소값들에</a:t>
            </a:r>
            <a:r>
              <a:rPr lang="ko-KR" altLang="en-US" dirty="0"/>
              <a:t> 가중치를 곱해서 더한 후에 이것을 새로운 </a:t>
            </a:r>
            <a:r>
              <a:rPr lang="ko-KR" altLang="en-US" dirty="0" err="1"/>
              <a:t>화소값으로</a:t>
            </a:r>
            <a:r>
              <a:rPr lang="ko-KR" altLang="en-US" dirty="0"/>
              <a:t> 하는 연산이다</a:t>
            </a:r>
          </a:p>
        </p:txBody>
      </p:sp>
    </p:spTree>
    <p:extLst>
      <p:ext uri="{BB962C8B-B14F-4D97-AF65-F5344CB8AC3E}">
        <p14:creationId xmlns:p14="http://schemas.microsoft.com/office/powerpoint/2010/main" val="425141595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79B9D9E-84AF-4778-AB57-3D227C25B637}"/>
              </a:ext>
            </a:extLst>
          </p:cNvPr>
          <p:cNvSpPr txBox="1">
            <a:spLocks/>
          </p:cNvSpPr>
          <p:nvPr/>
        </p:nvSpPr>
        <p:spPr>
          <a:xfrm>
            <a:off x="107040" y="141512"/>
            <a:ext cx="12084960" cy="700486"/>
          </a:xfrm>
          <a:prstGeom prst="rect">
            <a:avLst/>
          </a:prstGeom>
        </p:spPr>
        <p:txBody>
          <a:bodyPr vert="horz" lIns="14400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</a:lstStyle>
          <a:p>
            <a:r>
              <a:rPr lang="ko-KR" altLang="en-US" dirty="0"/>
              <a:t>영상 처리 기초 </a:t>
            </a:r>
            <a:r>
              <a:rPr lang="en-US" altLang="ko-KR" dirty="0"/>
              <a:t>– Open CV </a:t>
            </a:r>
            <a:r>
              <a:rPr lang="ko-KR" altLang="en-US" dirty="0"/>
              <a:t>실습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17FB35-EDAB-9057-B4D5-DCD880FDA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32" y="1262062"/>
            <a:ext cx="834390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37340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79B9D9E-84AF-4778-AB57-3D227C25B637}"/>
              </a:ext>
            </a:extLst>
          </p:cNvPr>
          <p:cNvSpPr txBox="1">
            <a:spLocks/>
          </p:cNvSpPr>
          <p:nvPr/>
        </p:nvSpPr>
        <p:spPr>
          <a:xfrm>
            <a:off x="107040" y="141512"/>
            <a:ext cx="12084960" cy="700486"/>
          </a:xfrm>
          <a:prstGeom prst="rect">
            <a:avLst/>
          </a:prstGeom>
        </p:spPr>
        <p:txBody>
          <a:bodyPr vert="horz" lIns="14400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</a:lstStyle>
          <a:p>
            <a:r>
              <a:rPr lang="ko-KR" altLang="en-US" dirty="0"/>
              <a:t>영상 처리 기초 </a:t>
            </a:r>
            <a:r>
              <a:rPr lang="en-US" altLang="ko-KR" dirty="0"/>
              <a:t>– Open CV </a:t>
            </a:r>
            <a:r>
              <a:rPr lang="ko-KR" altLang="en-US" dirty="0"/>
              <a:t>실습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E8BCAC-F47D-E4EB-C56A-E5A4A4BAC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228" y="2291772"/>
            <a:ext cx="779145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9665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5F9800D-70F5-1611-3914-59AC80E69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03" y="1173408"/>
            <a:ext cx="6276975" cy="388620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779B9D9E-84AF-4778-AB57-3D227C25B637}"/>
              </a:ext>
            </a:extLst>
          </p:cNvPr>
          <p:cNvSpPr txBox="1">
            <a:spLocks/>
          </p:cNvSpPr>
          <p:nvPr/>
        </p:nvSpPr>
        <p:spPr>
          <a:xfrm>
            <a:off x="107040" y="141512"/>
            <a:ext cx="12084960" cy="700486"/>
          </a:xfrm>
          <a:prstGeom prst="rect">
            <a:avLst/>
          </a:prstGeom>
        </p:spPr>
        <p:txBody>
          <a:bodyPr vert="horz" lIns="14400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</a:lstStyle>
          <a:p>
            <a:r>
              <a:rPr lang="ko-KR" altLang="en-US" dirty="0"/>
              <a:t>영상 처리 기초 </a:t>
            </a:r>
            <a:r>
              <a:rPr lang="en-US" altLang="ko-KR" dirty="0"/>
              <a:t>– Open CV </a:t>
            </a:r>
            <a:r>
              <a:rPr lang="ko-KR" altLang="en-US" dirty="0"/>
              <a:t>실습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5AABBE-568F-7DED-7FE9-7870969B6441}"/>
              </a:ext>
            </a:extLst>
          </p:cNvPr>
          <p:cNvSpPr txBox="1"/>
          <p:nvPr/>
        </p:nvSpPr>
        <p:spPr>
          <a:xfrm>
            <a:off x="1974915" y="2018923"/>
            <a:ext cx="1178470" cy="2375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204206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79B9D9E-84AF-4778-AB57-3D227C25B637}"/>
              </a:ext>
            </a:extLst>
          </p:cNvPr>
          <p:cNvSpPr txBox="1">
            <a:spLocks/>
          </p:cNvSpPr>
          <p:nvPr/>
        </p:nvSpPr>
        <p:spPr>
          <a:xfrm>
            <a:off x="107040" y="141512"/>
            <a:ext cx="12084960" cy="700486"/>
          </a:xfrm>
          <a:prstGeom prst="rect">
            <a:avLst/>
          </a:prstGeom>
        </p:spPr>
        <p:txBody>
          <a:bodyPr vert="horz" lIns="14400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</a:lstStyle>
          <a:p>
            <a:r>
              <a:rPr lang="ko-KR" altLang="en-US" dirty="0"/>
              <a:t>영상 처리 기초 </a:t>
            </a:r>
            <a:r>
              <a:rPr lang="en-US" altLang="ko-KR" dirty="0"/>
              <a:t>– Open CV </a:t>
            </a:r>
            <a:r>
              <a:rPr lang="ko-KR" altLang="en-US" dirty="0"/>
              <a:t>실습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9587A8-2E59-EECB-93DE-1BE33F634BEA}"/>
              </a:ext>
            </a:extLst>
          </p:cNvPr>
          <p:cNvSpPr txBox="1"/>
          <p:nvPr/>
        </p:nvSpPr>
        <p:spPr>
          <a:xfrm>
            <a:off x="770206" y="1189284"/>
            <a:ext cx="609834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altLang="ko-KR" dirty="0"/>
              <a:t>kernel1 [[0.11 0.11 0.11]</a:t>
            </a:r>
          </a:p>
          <a:p>
            <a:r>
              <a:rPr lang="da-DK" altLang="ko-KR" dirty="0"/>
              <a:t> [0.11 0.11 0.11]</a:t>
            </a:r>
          </a:p>
          <a:p>
            <a:r>
              <a:rPr lang="da-DK" altLang="ko-KR" dirty="0"/>
              <a:t> [0.11 0.11 0.11]]</a:t>
            </a:r>
          </a:p>
          <a:p>
            <a:endParaRPr lang="da-DK" altLang="ko-KR" dirty="0"/>
          </a:p>
          <a:p>
            <a:r>
              <a:rPr lang="da-DK" altLang="ko-KR" dirty="0"/>
              <a:t>kernel2 [[0.04 0.04 0.04 0.04 0.04]</a:t>
            </a:r>
          </a:p>
          <a:p>
            <a:r>
              <a:rPr lang="da-DK" altLang="ko-KR" dirty="0"/>
              <a:t> [0.04 0.04 0.04 0.04 0.04]</a:t>
            </a:r>
          </a:p>
          <a:p>
            <a:r>
              <a:rPr lang="da-DK" altLang="ko-KR" dirty="0"/>
              <a:t> [0.04 0.04 0.04 0.04 0.04]</a:t>
            </a:r>
          </a:p>
          <a:p>
            <a:r>
              <a:rPr lang="da-DK" altLang="ko-KR" dirty="0"/>
              <a:t> [0.04 0.04 0.04 0.04 0.04]</a:t>
            </a:r>
          </a:p>
          <a:p>
            <a:r>
              <a:rPr lang="da-DK" altLang="ko-KR" dirty="0"/>
              <a:t> [0.04 0.04 0.04 0.04 0.04]]</a:t>
            </a:r>
          </a:p>
          <a:p>
            <a:endParaRPr lang="da-DK" altLang="ko-KR" dirty="0"/>
          </a:p>
          <a:p>
            <a:r>
              <a:rPr lang="da-DK" altLang="ko-KR" dirty="0"/>
              <a:t>kernel3 [[0.02 0.02 0.02 0.02 0.02 0.02 0.02]</a:t>
            </a:r>
          </a:p>
          <a:p>
            <a:r>
              <a:rPr lang="da-DK" altLang="ko-KR" dirty="0"/>
              <a:t> [0.02 0.02 0.02 0.02 0.02 0.02 0.02]</a:t>
            </a:r>
          </a:p>
          <a:p>
            <a:r>
              <a:rPr lang="da-DK" altLang="ko-KR" dirty="0"/>
              <a:t> [0.02 0.02 0.02 0.02 0.02 0.02 0.02]</a:t>
            </a:r>
          </a:p>
          <a:p>
            <a:r>
              <a:rPr lang="da-DK" altLang="ko-KR" dirty="0"/>
              <a:t> [0.02 0.02 0.02 0.02 0.02 0.02 0.02]</a:t>
            </a:r>
          </a:p>
          <a:p>
            <a:r>
              <a:rPr lang="da-DK" altLang="ko-KR" dirty="0"/>
              <a:t> [0.02 0.02 0.02 0.02 0.02 0.02 0.02]</a:t>
            </a:r>
          </a:p>
          <a:p>
            <a:r>
              <a:rPr lang="da-DK" altLang="ko-KR" dirty="0"/>
              <a:t> [0.02 0.02 0.02 0.02 0.02 0.02 0.02]</a:t>
            </a:r>
          </a:p>
          <a:p>
            <a:r>
              <a:rPr lang="da-DK" altLang="ko-KR" dirty="0"/>
              <a:t> [0.02 0.02 0.02 0.02 0.02 0.02 0.02]]</a:t>
            </a:r>
          </a:p>
        </p:txBody>
      </p:sp>
    </p:spTree>
    <p:extLst>
      <p:ext uri="{BB962C8B-B14F-4D97-AF65-F5344CB8AC3E}">
        <p14:creationId xmlns:p14="http://schemas.microsoft.com/office/powerpoint/2010/main" val="2679395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65C0F-344E-4354-BD35-25C19F425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폐암 환자 생존율 실습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454F4FC-CEAB-40FF-B030-E37388A0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875" y="1032337"/>
            <a:ext cx="6996112" cy="4288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4216367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79B9D9E-84AF-4778-AB57-3D227C25B637}"/>
              </a:ext>
            </a:extLst>
          </p:cNvPr>
          <p:cNvSpPr txBox="1">
            <a:spLocks/>
          </p:cNvSpPr>
          <p:nvPr/>
        </p:nvSpPr>
        <p:spPr>
          <a:xfrm>
            <a:off x="107040" y="141512"/>
            <a:ext cx="12084960" cy="700486"/>
          </a:xfrm>
          <a:prstGeom prst="rect">
            <a:avLst/>
          </a:prstGeom>
        </p:spPr>
        <p:txBody>
          <a:bodyPr vert="horz" lIns="14400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</a:lstStyle>
          <a:p>
            <a:r>
              <a:rPr lang="ko-KR" altLang="en-US" dirty="0"/>
              <a:t>영상 처리 기초 </a:t>
            </a:r>
            <a:r>
              <a:rPr lang="en-US" altLang="ko-KR" dirty="0"/>
              <a:t>– Open CV </a:t>
            </a:r>
            <a:r>
              <a:rPr lang="ko-KR" altLang="en-US" dirty="0"/>
              <a:t>실습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B24B1C-01EF-4D10-8D22-0F20809A56FB}"/>
              </a:ext>
            </a:extLst>
          </p:cNvPr>
          <p:cNvSpPr txBox="1"/>
          <p:nvPr/>
        </p:nvSpPr>
        <p:spPr>
          <a:xfrm>
            <a:off x="53520" y="1002319"/>
            <a:ext cx="699439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b="1">
                <a:effectLst/>
                <a:latin typeface="Courier New" panose="02070309020205020404" pitchFamily="49" charset="0"/>
              </a:defRPr>
            </a:lvl1pPr>
          </a:lstStyle>
          <a:p>
            <a:r>
              <a:rPr lang="en-US" altLang="ko-KR" dirty="0"/>
              <a:t>import </a:t>
            </a:r>
            <a:r>
              <a:rPr lang="en-US" altLang="ko-KR" dirty="0" err="1"/>
              <a:t>numpy</a:t>
            </a:r>
            <a:r>
              <a:rPr lang="en-US" altLang="ko-KR" dirty="0"/>
              <a:t> as np</a:t>
            </a:r>
          </a:p>
          <a:p>
            <a:r>
              <a:rPr lang="en-US" altLang="ko-KR" dirty="0" err="1"/>
              <a:t>gimg</a:t>
            </a:r>
            <a:r>
              <a:rPr lang="en-US" altLang="ko-KR" dirty="0"/>
              <a:t>=cv2.imread('test1_halfgray.jpg')</a:t>
            </a:r>
          </a:p>
          <a:p>
            <a:r>
              <a:rPr lang="en-US" altLang="ko-KR" dirty="0" err="1"/>
              <a:t>kernel_x</a:t>
            </a:r>
            <a:r>
              <a:rPr lang="en-US" altLang="ko-KR" dirty="0"/>
              <a:t> = </a:t>
            </a:r>
            <a:r>
              <a:rPr lang="en-US" altLang="ko-KR" dirty="0" err="1"/>
              <a:t>np.array</a:t>
            </a:r>
            <a:r>
              <a:rPr lang="en-US" altLang="ko-KR" dirty="0"/>
              <a:t>([[-1,0,1], [-2,0,2],[-1,0,1]])</a:t>
            </a:r>
          </a:p>
          <a:p>
            <a:r>
              <a:rPr lang="en-US" altLang="ko-KR" dirty="0" err="1"/>
              <a:t>gimge</a:t>
            </a:r>
            <a:r>
              <a:rPr lang="en-US" altLang="ko-KR" dirty="0"/>
              <a:t>=cv2.filter2D(gimg,-1,kernel_x)</a:t>
            </a:r>
          </a:p>
          <a:p>
            <a:r>
              <a:rPr lang="en-US" altLang="ko-KR" dirty="0"/>
              <a:t>cv2_imshow(</a:t>
            </a:r>
            <a:r>
              <a:rPr lang="en-US" altLang="ko-KR" dirty="0" err="1"/>
              <a:t>gimge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cv2.imwrite('test_halfgray_filte.jpg',</a:t>
            </a:r>
            <a:r>
              <a:rPr lang="en-US" altLang="ko-KR" dirty="0" err="1"/>
              <a:t>gimge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7430845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9275CD-CAA4-4F6F-8E09-C254A43BF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영상 처리 기초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FA5913-7FC8-42C2-8A9A-948AFAFC7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영상은 픽셀로 이루어짐 </a:t>
            </a:r>
            <a:endParaRPr lang="en-US" altLang="ko-KR" dirty="0"/>
          </a:p>
          <a:p>
            <a:r>
              <a:rPr lang="ko-KR" altLang="en-US" dirty="0"/>
              <a:t>해상도 </a:t>
            </a:r>
            <a:r>
              <a:rPr lang="en-US" altLang="ko-KR" dirty="0"/>
              <a:t>(Resolution) </a:t>
            </a:r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차원 공간 영역에서</a:t>
            </a:r>
            <a:r>
              <a:rPr lang="en-US" altLang="ko-KR" dirty="0"/>
              <a:t>, </a:t>
            </a:r>
            <a:r>
              <a:rPr lang="en-US" altLang="ko-KR" dirty="0" err="1"/>
              <a:t>x,y</a:t>
            </a:r>
            <a:r>
              <a:rPr lang="en-US" altLang="ko-KR" dirty="0"/>
              <a:t> </a:t>
            </a:r>
            <a:r>
              <a:rPr lang="ko-KR" altLang="en-US" dirty="0"/>
              <a:t>축 방향의  픽셀들의 개수 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024DC55-A792-44E4-80B5-B15422EE3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999274"/>
            <a:ext cx="4880553" cy="37433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604559-F4F0-4925-B21E-0CA68DEB44A8}"/>
              </a:ext>
            </a:extLst>
          </p:cNvPr>
          <p:cNvSpPr txBox="1"/>
          <p:nvPr/>
        </p:nvSpPr>
        <p:spPr>
          <a:xfrm>
            <a:off x="4388344" y="4520684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height</a:t>
            </a:r>
            <a:endParaRPr lang="ko-KR" altLang="en-US" dirty="0"/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C50D95F5-BADB-41D9-A99F-892C15C0234F}"/>
              </a:ext>
            </a:extLst>
          </p:cNvPr>
          <p:cNvSpPr/>
          <p:nvPr/>
        </p:nvSpPr>
        <p:spPr>
          <a:xfrm>
            <a:off x="5321300" y="3429000"/>
            <a:ext cx="608614" cy="2527300"/>
          </a:xfrm>
          <a:prstGeom prst="leftBrace">
            <a:avLst>
              <a:gd name="adj1" fmla="val 8333"/>
              <a:gd name="adj2" fmla="val 537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E6063AC1-C635-40F8-816F-C52B77925EA4}"/>
              </a:ext>
            </a:extLst>
          </p:cNvPr>
          <p:cNvSpPr/>
          <p:nvPr/>
        </p:nvSpPr>
        <p:spPr>
          <a:xfrm rot="5400000">
            <a:off x="8025169" y="801333"/>
            <a:ext cx="586661" cy="3581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BA3315-9081-4330-AD33-1B8EB8D40A75}"/>
              </a:ext>
            </a:extLst>
          </p:cNvPr>
          <p:cNvSpPr txBox="1"/>
          <p:nvPr/>
        </p:nvSpPr>
        <p:spPr>
          <a:xfrm>
            <a:off x="7936823" y="176911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width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468495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9275CD-CAA4-4F6F-8E09-C254A43BF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영상 처리 기초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FA5913-7FC8-42C2-8A9A-948AFAFC7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영상은 픽셀로 이루어짐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RGB color space</a:t>
            </a:r>
          </a:p>
          <a:p>
            <a:pPr lvl="1"/>
            <a:r>
              <a:rPr lang="en-US" altLang="ko-KR" dirty="0"/>
              <a:t>Red, Green, Blue </a:t>
            </a:r>
          </a:p>
          <a:p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EB8C05-772C-4653-BC95-E1A5C0111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135" y="1323170"/>
            <a:ext cx="8962546" cy="504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A912C5-25C6-4360-8FE5-996912B7E931}"/>
              </a:ext>
            </a:extLst>
          </p:cNvPr>
          <p:cNvSpPr txBox="1"/>
          <p:nvPr/>
        </p:nvSpPr>
        <p:spPr>
          <a:xfrm>
            <a:off x="324091" y="5301205"/>
            <a:ext cx="28039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Img.shape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=(height, width, </a:t>
            </a:r>
            <a:r>
              <a:rPr lang="en-US" altLang="ko-KR" dirty="0" err="1"/>
              <a:t>rgb</a:t>
            </a:r>
            <a:r>
              <a:rPr lang="en-US" altLang="ko-KR" dirty="0"/>
              <a:t>==3)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FAA5B6-176B-F9A7-3C42-4CD80C5C8FE1}"/>
              </a:ext>
            </a:extLst>
          </p:cNvPr>
          <p:cNvSpPr txBox="1"/>
          <p:nvPr/>
        </p:nvSpPr>
        <p:spPr>
          <a:xfrm>
            <a:off x="104319" y="3429000"/>
            <a:ext cx="24221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White= (255,255,255)</a:t>
            </a:r>
          </a:p>
          <a:p>
            <a:r>
              <a:rPr lang="en-US" altLang="ko-KR" dirty="0"/>
              <a:t>Black = (0,0,0)</a:t>
            </a:r>
          </a:p>
          <a:p>
            <a:r>
              <a:rPr lang="en-US" altLang="ko-KR" dirty="0"/>
              <a:t>Gray</a:t>
            </a:r>
            <a:r>
              <a:rPr lang="ko-KR" altLang="en-US" dirty="0"/>
              <a:t> </a:t>
            </a:r>
            <a:r>
              <a:rPr lang="en-US" altLang="ko-KR" dirty="0"/>
              <a:t>=(127,127,127)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337884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9275CD-CAA4-4F6F-8E09-C254A43BF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영상 처리 기초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AA1C06-7DE1-4F03-B62B-8EA210425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23" y="1000517"/>
            <a:ext cx="7581900" cy="27593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AE9AC1-FA89-4A81-868F-BCBE839DC928}"/>
              </a:ext>
            </a:extLst>
          </p:cNvPr>
          <p:cNvSpPr txBox="1"/>
          <p:nvPr/>
        </p:nvSpPr>
        <p:spPr>
          <a:xfrm>
            <a:off x="1511624" y="3949901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컬러 이미지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BB677A-0083-4352-95B2-8CE6481A46F4}"/>
              </a:ext>
            </a:extLst>
          </p:cNvPr>
          <p:cNvSpPr txBox="1"/>
          <p:nvPr/>
        </p:nvSpPr>
        <p:spPr>
          <a:xfrm>
            <a:off x="5576481" y="3945319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그레이 스케일 이미지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1AAB14-11AB-4917-8005-C31F0CAC8FF9}"/>
              </a:ext>
            </a:extLst>
          </p:cNvPr>
          <p:cNvSpPr txBox="1"/>
          <p:nvPr/>
        </p:nvSpPr>
        <p:spPr>
          <a:xfrm>
            <a:off x="3668907" y="6115793"/>
            <a:ext cx="414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Gray scale=0.299*R+0.587*G+</a:t>
            </a:r>
            <a:r>
              <a:rPr lang="en-US" altLang="ko-KR"/>
              <a:t>0.114*B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8F6D41-9113-456D-9F06-A63E26D8B760}"/>
              </a:ext>
            </a:extLst>
          </p:cNvPr>
          <p:cNvSpPr txBox="1"/>
          <p:nvPr/>
        </p:nvSpPr>
        <p:spPr>
          <a:xfrm>
            <a:off x="864998" y="4476161"/>
            <a:ext cx="28039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Img.shape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=(height, width, </a:t>
            </a:r>
            <a:r>
              <a:rPr lang="en-US" altLang="ko-KR" dirty="0" err="1"/>
              <a:t>rgb</a:t>
            </a:r>
            <a:r>
              <a:rPr lang="en-US" altLang="ko-KR" dirty="0"/>
              <a:t>==3)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A867C2-C706-44E4-B187-6776EEE5424E}"/>
              </a:ext>
            </a:extLst>
          </p:cNvPr>
          <p:cNvSpPr txBox="1"/>
          <p:nvPr/>
        </p:nvSpPr>
        <p:spPr>
          <a:xfrm>
            <a:off x="5161886" y="4476161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Img.shape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=(height, width)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946805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ko-KR" altLang="en-US" dirty="0"/>
              <a:t>완전 연결 신경망 </a:t>
            </a:r>
            <a:r>
              <a:rPr lang="en-US" altLang="ko-KR" dirty="0"/>
              <a:t>(Fully</a:t>
            </a:r>
            <a:r>
              <a:rPr lang="ko-KR" altLang="en-US" dirty="0"/>
              <a:t> </a:t>
            </a:r>
            <a:r>
              <a:rPr lang="en-US" altLang="ko-KR" dirty="0"/>
              <a:t>Connected</a:t>
            </a:r>
            <a:r>
              <a:rPr lang="ko-KR" altLang="en-US" dirty="0"/>
              <a:t> </a:t>
            </a:r>
            <a:r>
              <a:rPr lang="en-US" altLang="ko-KR" dirty="0"/>
              <a:t>Neural Network)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3F203B-4D49-4EF3-9A5E-9EF585085EC2}"/>
              </a:ext>
            </a:extLst>
          </p:cNvPr>
          <p:cNvSpPr txBox="1"/>
          <p:nvPr/>
        </p:nvSpPr>
        <p:spPr>
          <a:xfrm>
            <a:off x="407505" y="1067664"/>
            <a:ext cx="30711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kern="0" dirty="0" err="1">
                <a:latin typeface="Trebuchet MS" pitchFamily="34" charset="0"/>
              </a:rPr>
              <a:t>tf.keras.layers.</a:t>
            </a:r>
            <a:r>
              <a:rPr lang="en-US" altLang="ko-KR" sz="2000" b="1" kern="0" dirty="0" err="1">
                <a:solidFill>
                  <a:srgbClr val="FF0000"/>
                </a:solidFill>
                <a:latin typeface="Trebuchet MS" pitchFamily="34" charset="0"/>
              </a:rPr>
              <a:t>Dense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9CB53-7E7E-43A6-BE67-C774B83CBA63}"/>
              </a:ext>
            </a:extLst>
          </p:cNvPr>
          <p:cNvSpPr txBox="1"/>
          <p:nvPr/>
        </p:nvSpPr>
        <p:spPr>
          <a:xfrm>
            <a:off x="417444" y="6245951"/>
            <a:ext cx="6122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https://keras.io/api/layers/core_layers/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718F4A-B779-4748-BE5E-71EBDB275299}"/>
              </a:ext>
            </a:extLst>
          </p:cNvPr>
          <p:cNvSpPr txBox="1"/>
          <p:nvPr/>
        </p:nvSpPr>
        <p:spPr>
          <a:xfrm>
            <a:off x="301540" y="1750693"/>
            <a:ext cx="78681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완전 연결 계층 </a:t>
            </a:r>
            <a:r>
              <a:rPr lang="en-US" altLang="ko-KR" sz="2000" dirty="0"/>
              <a:t>: (</a:t>
            </a:r>
            <a:r>
              <a:rPr lang="en-US" altLang="ko-KR" sz="2000" dirty="0">
                <a:solidFill>
                  <a:srgbClr val="0000FF"/>
                </a:solidFill>
              </a:rPr>
              <a:t>Fully Connected </a:t>
            </a:r>
            <a:r>
              <a:rPr lang="en-US" altLang="ko-KR" sz="2000" dirty="0"/>
              <a:t>Layer, </a:t>
            </a:r>
            <a:r>
              <a:rPr lang="en-US" altLang="ko-KR" sz="2000" dirty="0">
                <a:solidFill>
                  <a:srgbClr val="0000FF"/>
                </a:solidFill>
              </a:rPr>
              <a:t>Densely </a:t>
            </a:r>
            <a:r>
              <a:rPr lang="en-US" altLang="ko-KR" sz="2000" dirty="0"/>
              <a:t>connected layer)</a:t>
            </a:r>
          </a:p>
          <a:p>
            <a:endParaRPr lang="en-US" altLang="ko-KR" sz="2000" dirty="0"/>
          </a:p>
          <a:p>
            <a:r>
              <a:rPr lang="ko-KR" altLang="en-US" sz="2000" dirty="0"/>
              <a:t>한 층 </a:t>
            </a:r>
            <a:r>
              <a:rPr lang="en-US" altLang="ko-KR" sz="2000" dirty="0"/>
              <a:t>(layer)</a:t>
            </a:r>
            <a:r>
              <a:rPr lang="ko-KR" altLang="en-US" sz="2000" dirty="0"/>
              <a:t>의 모든 뉴런이 그 다음 층의 모든 뉴런과 연결된 상태 </a:t>
            </a:r>
            <a:endParaRPr lang="en-US" altLang="ko-KR" sz="2000" dirty="0"/>
          </a:p>
          <a:p>
            <a:endParaRPr lang="ko-KR" altLang="en-US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897E6E-F8F5-423E-857D-AECFA45E3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9656" y="1267719"/>
            <a:ext cx="3077919" cy="37549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AA1219-FA79-49CF-ABE3-93C5F8AA8553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69741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ko-KR" altLang="en-US" dirty="0" err="1"/>
              <a:t>컨볼루션</a:t>
            </a:r>
            <a:r>
              <a:rPr lang="ko-KR" altLang="en-US" dirty="0"/>
              <a:t> 신경망 </a:t>
            </a:r>
            <a:r>
              <a:rPr lang="en-US" altLang="ko-KR" dirty="0"/>
              <a:t>(CNN: Convolutional Neural Network)</a:t>
            </a:r>
            <a:r>
              <a:rPr lang="ko-KR" alt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9CB53-7E7E-43A6-BE67-C774B83CBA63}"/>
              </a:ext>
            </a:extLst>
          </p:cNvPr>
          <p:cNvSpPr txBox="1"/>
          <p:nvPr/>
        </p:nvSpPr>
        <p:spPr>
          <a:xfrm>
            <a:off x="417444" y="6245951"/>
            <a:ext cx="6122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https://keras.io/api/layers/core_layers/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AA1219-FA79-49CF-ABE3-93C5F8AA8553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4A0435D-59BA-C7DA-1D06-F56621C7F43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85928" y="1181100"/>
            <a:ext cx="8153400" cy="4495800"/>
          </a:xfrm>
        </p:spPr>
        <p:txBody>
          <a:bodyPr/>
          <a:lstStyle/>
          <a:p>
            <a:r>
              <a:rPr lang="ko-KR" altLang="en-US" sz="2000"/>
              <a:t>컨볼루션</a:t>
            </a:r>
            <a:r>
              <a:rPr lang="en-US" altLang="ko-KR" sz="2000"/>
              <a:t>(Convolution Neural Network: CNN) </a:t>
            </a:r>
            <a:r>
              <a:rPr lang="ko-KR" altLang="en-US" sz="2000"/>
              <a:t>신경망에서는 하위 레이어의 노드들과 상위 레이어의 노드들이 부분적으로만 연결되어 있다</a:t>
            </a:r>
            <a:r>
              <a:rPr lang="en-US" altLang="ko-KR" sz="2000"/>
              <a:t>.</a:t>
            </a:r>
            <a:endParaRPr lang="ko-KR" altLang="en-US" sz="2000"/>
          </a:p>
          <a:p>
            <a:endParaRPr lang="ko-KR" altLang="en-US" sz="2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0F60348-AA9D-7A0C-51E8-70F9EB1EB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348698"/>
            <a:ext cx="5092148" cy="297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0359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ko-KR" altLang="en-US" dirty="0" err="1"/>
              <a:t>컨볼루션</a:t>
            </a:r>
            <a:r>
              <a:rPr lang="ko-KR" altLang="en-US" dirty="0"/>
              <a:t> 신경망 </a:t>
            </a:r>
            <a:r>
              <a:rPr lang="en-US" altLang="ko-KR" dirty="0"/>
              <a:t>(CNN: Convolutional Neural Network)</a:t>
            </a:r>
            <a:r>
              <a:rPr lang="ko-KR" alt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9CB53-7E7E-43A6-BE67-C774B83CBA63}"/>
              </a:ext>
            </a:extLst>
          </p:cNvPr>
          <p:cNvSpPr txBox="1"/>
          <p:nvPr/>
        </p:nvSpPr>
        <p:spPr>
          <a:xfrm>
            <a:off x="417444" y="6245951"/>
            <a:ext cx="6122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https://keras.io/api/layers/core_layers/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AA1219-FA79-49CF-ABE3-93C5F8AA8553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7797B318-2C30-05B0-53ED-B406D45D0F6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30708" y="1045597"/>
            <a:ext cx="8153400" cy="4532243"/>
          </a:xfrm>
        </p:spPr>
        <p:txBody>
          <a:bodyPr/>
          <a:lstStyle/>
          <a:p>
            <a:pPr algn="l"/>
            <a:r>
              <a:rPr lang="ko-KR" altLang="en-US" sz="1800" b="0" i="0" u="none" strike="noStrike" baseline="0" dirty="0" err="1">
                <a:latin typeface="SandSm"/>
              </a:rPr>
              <a:t>컨벌루션</a:t>
            </a:r>
            <a:r>
              <a:rPr lang="ko-KR" altLang="en-US" sz="1800" b="0" i="0" u="none" strike="noStrike" baseline="0" dirty="0">
                <a:latin typeface="SandSm"/>
              </a:rPr>
              <a:t> 신경망은 모든 신경망 구조 중에서 가장 강력한 성능을 보여주는 신경망 중의 하나이다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</a:p>
          <a:p>
            <a:pPr algn="l"/>
            <a:r>
              <a:rPr lang="ko-KR" altLang="en-US" sz="1800" b="0" i="0" u="none" strike="noStrike" baseline="0" dirty="0" err="1">
                <a:latin typeface="SandSm"/>
              </a:rPr>
              <a:t>컨벌루션</a:t>
            </a:r>
            <a:r>
              <a:rPr lang="ko-KR" altLang="en-US" sz="1800" b="0" i="0" u="none" strike="noStrike" baseline="0" dirty="0">
                <a:latin typeface="SandSm"/>
              </a:rPr>
              <a:t> 신경망은 </a:t>
            </a:r>
            <a:r>
              <a:rPr lang="en-US" altLang="ko-KR" sz="1800" b="0" i="0" u="none" strike="noStrike" baseline="0" dirty="0">
                <a:latin typeface="SandSm"/>
              </a:rPr>
              <a:t>2</a:t>
            </a:r>
            <a:r>
              <a:rPr lang="ko-KR" altLang="en-US" sz="1800" b="0" i="0" u="none" strike="noStrike" baseline="0" dirty="0">
                <a:latin typeface="SandSm"/>
              </a:rPr>
              <a:t>차원 형태의 입력을 처리하기 때문에</a:t>
            </a:r>
            <a:r>
              <a:rPr lang="en-US" altLang="ko-KR" sz="1800" b="0" i="0" u="none" strike="noStrike" baseline="0" dirty="0">
                <a:latin typeface="SandSm"/>
              </a:rPr>
              <a:t>, </a:t>
            </a:r>
            <a:r>
              <a:rPr lang="ko-KR" altLang="en-US" sz="1800" b="0" i="0" u="none" strike="noStrike" baseline="0" dirty="0">
                <a:latin typeface="SandSm"/>
              </a:rPr>
              <a:t>이미지 처리에 특히 적합하다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신경망의 각 레이어에서 일련의 필터가 이미지에 적용된다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7FC160D-853D-D8E3-E705-5BDA6F37B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24" y="2762632"/>
            <a:ext cx="8035031" cy="260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19571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ko-KR" altLang="en-US" dirty="0" err="1"/>
              <a:t>컨볼루션</a:t>
            </a:r>
            <a:r>
              <a:rPr lang="ko-KR" altLang="en-US" dirty="0"/>
              <a:t> 신경망 </a:t>
            </a:r>
            <a:r>
              <a:rPr lang="en-US" altLang="ko-KR" dirty="0"/>
              <a:t>(CNN: Convolutional Neural Network)</a:t>
            </a:r>
            <a:r>
              <a:rPr lang="ko-KR" alt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AA1219-FA79-49CF-ABE3-93C5F8AA8553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E9D67034-B32A-7CDA-40D8-6DC98E020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39" y="1055540"/>
            <a:ext cx="7752779" cy="1993060"/>
          </a:xfrm>
        </p:spPr>
        <p:txBody>
          <a:bodyPr/>
          <a:lstStyle/>
          <a:p>
            <a:pPr lvl="1"/>
            <a:r>
              <a:rPr lang="ko-KR" altLang="en-US" dirty="0"/>
              <a:t>영상 인식과 처리에 사용되는 딥러닝 기술</a:t>
            </a:r>
            <a:endParaRPr lang="en-US" altLang="ko-KR" dirty="0"/>
          </a:p>
          <a:p>
            <a:pPr lvl="1"/>
            <a:r>
              <a:rPr lang="ko-KR" altLang="en-US" dirty="0" err="1"/>
              <a:t>합성곱</a:t>
            </a:r>
            <a:r>
              <a:rPr lang="ko-KR" altLang="en-US" dirty="0"/>
              <a:t> 연산을 신경망에 적용한 영상 데이터에 최적화된 구조</a:t>
            </a:r>
            <a:endParaRPr lang="en-US" altLang="ko-KR" dirty="0"/>
          </a:p>
          <a:p>
            <a:pPr lvl="1"/>
            <a:r>
              <a:rPr lang="ko-KR" altLang="en-US" dirty="0"/>
              <a:t>신경망의 </a:t>
            </a:r>
            <a:r>
              <a:rPr lang="en-US" altLang="ko-KR" dirty="0"/>
              <a:t>input</a:t>
            </a:r>
            <a:r>
              <a:rPr lang="ko-KR" altLang="en-US" dirty="0"/>
              <a:t>이 영상데이터 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BBA0D1-FD6B-798A-63CD-7683FD1EB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59" y="3687378"/>
            <a:ext cx="6242961" cy="2336800"/>
          </a:xfrm>
          <a:prstGeom prst="rect">
            <a:avLst/>
          </a:prstGeom>
          <a:effectLst/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DA07249-C1A9-AB23-64F0-2E6940F5ACC9}"/>
              </a:ext>
            </a:extLst>
          </p:cNvPr>
          <p:cNvSpPr/>
          <p:nvPr/>
        </p:nvSpPr>
        <p:spPr>
          <a:xfrm>
            <a:off x="1414780" y="5941605"/>
            <a:ext cx="29824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합성곱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신경망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(Stanford cse231)]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809B4B9-11D0-5FFF-4F5D-E6AF9CC93703}"/>
              </a:ext>
            </a:extLst>
          </p:cNvPr>
          <p:cNvSpPr/>
          <p:nvPr/>
        </p:nvSpPr>
        <p:spPr>
          <a:xfrm>
            <a:off x="9128673" y="3190576"/>
            <a:ext cx="1455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영상 인식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]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80EAEE-5E2F-95C7-277D-4445312CBD78}"/>
              </a:ext>
            </a:extLst>
          </p:cNvPr>
          <p:cNvSpPr/>
          <p:nvPr/>
        </p:nvSpPr>
        <p:spPr>
          <a:xfrm>
            <a:off x="8925725" y="5757107"/>
            <a:ext cx="1455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영상 변환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]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B86B0AB4-FA01-7A0A-F9BF-94DF9DCE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699" y="4043849"/>
            <a:ext cx="4601901" cy="154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97332-DCD3-EECA-A620-20C2C68F0DBA}"/>
              </a:ext>
            </a:extLst>
          </p:cNvPr>
          <p:cNvSpPr/>
          <p:nvPr/>
        </p:nvSpPr>
        <p:spPr>
          <a:xfrm>
            <a:off x="9128673" y="3190576"/>
            <a:ext cx="1455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영상 인식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]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66CC7C6-0CE4-A9C8-8B7A-5324D2DB9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417" y="962393"/>
            <a:ext cx="3645183" cy="208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8177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703D226-753E-4FD1-B52F-11B7CE918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39" y="1264721"/>
            <a:ext cx="2408027" cy="30935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0C81E3-1F47-4232-89F3-DB79B4893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846" y="1385385"/>
            <a:ext cx="2222910" cy="2610870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58275094-14A4-4BE4-83AE-9924967658A2}"/>
              </a:ext>
            </a:extLst>
          </p:cNvPr>
          <p:cNvGrpSpPr/>
          <p:nvPr/>
        </p:nvGrpSpPr>
        <p:grpSpPr>
          <a:xfrm>
            <a:off x="5469895" y="1264721"/>
            <a:ext cx="3019261" cy="2852198"/>
            <a:chOff x="5014582" y="1270325"/>
            <a:chExt cx="3714549" cy="374920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B9633B3-5D01-4285-8465-112E525FB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14582" y="1270325"/>
              <a:ext cx="3714549" cy="3749200"/>
            </a:xfrm>
            <a:prstGeom prst="rect">
              <a:avLst/>
            </a:prstGeom>
          </p:spPr>
        </p:pic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90484D28-7A90-4A7D-A20C-D173F61B44CE}"/>
                </a:ext>
              </a:extLst>
            </p:cNvPr>
            <p:cNvCxnSpPr>
              <a:cxnSpLocks/>
            </p:cNvCxnSpPr>
            <p:nvPr/>
          </p:nvCxnSpPr>
          <p:spPr>
            <a:xfrm>
              <a:off x="6244461" y="1844578"/>
              <a:ext cx="1525566" cy="4631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ACE9F4D-BC0A-47D7-B7F9-D8D89FBEE543}"/>
                </a:ext>
              </a:extLst>
            </p:cNvPr>
            <p:cNvCxnSpPr>
              <a:cxnSpLocks/>
            </p:cNvCxnSpPr>
            <p:nvPr/>
          </p:nvCxnSpPr>
          <p:spPr>
            <a:xfrm>
              <a:off x="6244461" y="2052396"/>
              <a:ext cx="1400553" cy="2315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8301513E-892C-4C08-88B9-BE2DBBA6AE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5295" y="1264721"/>
            <a:ext cx="2574019" cy="2731534"/>
          </a:xfrm>
          <a:prstGeom prst="rect">
            <a:avLst/>
          </a:prstGeom>
        </p:spPr>
      </p:pic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4971E06C-ABB5-4749-934C-B95B2A3E826B}"/>
              </a:ext>
            </a:extLst>
          </p:cNvPr>
          <p:cNvSpPr/>
          <p:nvPr/>
        </p:nvSpPr>
        <p:spPr>
          <a:xfrm>
            <a:off x="1983179" y="3028208"/>
            <a:ext cx="653143" cy="40079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12E36921-B832-4207-B31D-3C29CC864E01}"/>
              </a:ext>
            </a:extLst>
          </p:cNvPr>
          <p:cNvSpPr/>
          <p:nvPr/>
        </p:nvSpPr>
        <p:spPr>
          <a:xfrm>
            <a:off x="4613682" y="3028208"/>
            <a:ext cx="653143" cy="40079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8BF43E08-AE23-4A6C-A2D1-0D8D7BCC5769}"/>
              </a:ext>
            </a:extLst>
          </p:cNvPr>
          <p:cNvSpPr/>
          <p:nvPr/>
        </p:nvSpPr>
        <p:spPr>
          <a:xfrm>
            <a:off x="7561770" y="3028208"/>
            <a:ext cx="653143" cy="40079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105B792-BE3B-4C62-AA36-BD8BF82421EB}"/>
              </a:ext>
            </a:extLst>
          </p:cNvPr>
          <p:cNvSpPr/>
          <p:nvPr/>
        </p:nvSpPr>
        <p:spPr>
          <a:xfrm>
            <a:off x="4313299" y="4296288"/>
            <a:ext cx="33962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 CNN (Stanford cse231) ]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B580F2C-9713-47C0-A634-E45F436405CC}"/>
              </a:ext>
            </a:extLst>
          </p:cNvPr>
          <p:cNvSpPr txBox="1"/>
          <p:nvPr/>
        </p:nvSpPr>
        <p:spPr>
          <a:xfrm>
            <a:off x="368135" y="5390410"/>
            <a:ext cx="5227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신경망 안에서 </a:t>
            </a:r>
            <a:r>
              <a:rPr lang="ko-KR" altLang="en-US" dirty="0" err="1"/>
              <a:t>합성곱</a:t>
            </a:r>
            <a:r>
              <a:rPr lang="en-US" altLang="ko-KR" dirty="0"/>
              <a:t>(Convolution)</a:t>
            </a:r>
            <a:r>
              <a:rPr lang="ko-KR" altLang="en-US" dirty="0"/>
              <a:t> 연산을 수행 </a:t>
            </a: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87FA775B-C891-8375-CB09-738D6D0A8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ko-KR" altLang="en-US" dirty="0" err="1"/>
              <a:t>컨볼루션</a:t>
            </a:r>
            <a:r>
              <a:rPr lang="ko-KR" altLang="en-US" dirty="0"/>
              <a:t> 신경망 </a:t>
            </a:r>
            <a:r>
              <a:rPr lang="en-US" altLang="ko-KR" dirty="0"/>
              <a:t>(CNN: Convolutional Neural Network)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504844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ko-KR" altLang="en-US" dirty="0" err="1"/>
              <a:t>컨볼루션</a:t>
            </a:r>
            <a:r>
              <a:rPr lang="ko-KR" altLang="en-US" dirty="0"/>
              <a:t> 신경망 </a:t>
            </a:r>
            <a:r>
              <a:rPr lang="en-US" altLang="ko-KR" dirty="0"/>
              <a:t>(CNN: Convolutional Neural Network)</a:t>
            </a:r>
            <a:r>
              <a:rPr lang="ko-KR" alt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AA1219-FA79-49CF-ABE3-93C5F8AA8553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ABDFA6-71C8-9235-9897-BB2C85F50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36" y="997817"/>
            <a:ext cx="10445091" cy="49042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C9E1D6-A5EC-7E14-6A91-84730D13BF08}"/>
              </a:ext>
            </a:extLst>
          </p:cNvPr>
          <p:cNvSpPr txBox="1"/>
          <p:nvPr/>
        </p:nvSpPr>
        <p:spPr>
          <a:xfrm>
            <a:off x="312236" y="6115108"/>
            <a:ext cx="2852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CONV: Convolution Layer</a:t>
            </a:r>
          </a:p>
          <a:p>
            <a:r>
              <a:rPr lang="en-US" altLang="ko-KR" dirty="0"/>
              <a:t>POOL : Pooling Layer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5880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65C0F-344E-4354-BD35-25C19F425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폐암 환자 생존율 실습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F61FD87-4F9A-479D-B572-BB246F890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4927" y="1100471"/>
            <a:ext cx="7081031" cy="447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41A37D-7393-4B23-B183-002DD1D9F9FD}"/>
              </a:ext>
            </a:extLst>
          </p:cNvPr>
          <p:cNvSpPr txBox="1"/>
          <p:nvPr/>
        </p:nvSpPr>
        <p:spPr>
          <a:xfrm>
            <a:off x="6096000" y="4277710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*MLP </a:t>
            </a:r>
            <a:r>
              <a:rPr lang="ko-KR" altLang="en-US" dirty="0">
                <a:solidFill>
                  <a:srgbClr val="FF0000"/>
                </a:solidFill>
              </a:rPr>
              <a:t>정의 </a:t>
            </a:r>
          </a:p>
        </p:txBody>
      </p:sp>
    </p:spTree>
    <p:extLst>
      <p:ext uri="{BB962C8B-B14F-4D97-AF65-F5344CB8AC3E}">
        <p14:creationId xmlns:p14="http://schemas.microsoft.com/office/powerpoint/2010/main" val="241516934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87FA775B-C891-8375-CB09-738D6D0A8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ko-KR" altLang="en-US" dirty="0" err="1"/>
              <a:t>컨볼루션</a:t>
            </a:r>
            <a:r>
              <a:rPr lang="ko-KR" altLang="en-US" dirty="0"/>
              <a:t> </a:t>
            </a:r>
            <a:r>
              <a:rPr lang="en-US" altLang="ko-KR" dirty="0"/>
              <a:t>(Convolution)</a:t>
            </a:r>
            <a:endParaRPr lang="ko-KR" altLang="en-US" dirty="0"/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82BCA5B3-1F38-1DD4-42A1-BFE123D8E4C1}"/>
              </a:ext>
            </a:extLst>
          </p:cNvPr>
          <p:cNvGraphicFramePr>
            <a:graphicFrameLocks noGrp="1"/>
          </p:cNvGraphicFramePr>
          <p:nvPr/>
        </p:nvGraphicFramePr>
        <p:xfrm>
          <a:off x="674255" y="2634791"/>
          <a:ext cx="2789381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8483">
                  <a:extLst>
                    <a:ext uri="{9D8B030D-6E8A-4147-A177-3AD203B41FA5}">
                      <a16:colId xmlns:a16="http://schemas.microsoft.com/office/drawing/2014/main" val="2087189877"/>
                    </a:ext>
                  </a:extLst>
                </a:gridCol>
                <a:gridCol w="398483">
                  <a:extLst>
                    <a:ext uri="{9D8B030D-6E8A-4147-A177-3AD203B41FA5}">
                      <a16:colId xmlns:a16="http://schemas.microsoft.com/office/drawing/2014/main" val="2242288287"/>
                    </a:ext>
                  </a:extLst>
                </a:gridCol>
                <a:gridCol w="398483">
                  <a:extLst>
                    <a:ext uri="{9D8B030D-6E8A-4147-A177-3AD203B41FA5}">
                      <a16:colId xmlns:a16="http://schemas.microsoft.com/office/drawing/2014/main" val="1345895136"/>
                    </a:ext>
                  </a:extLst>
                </a:gridCol>
                <a:gridCol w="398483">
                  <a:extLst>
                    <a:ext uri="{9D8B030D-6E8A-4147-A177-3AD203B41FA5}">
                      <a16:colId xmlns:a16="http://schemas.microsoft.com/office/drawing/2014/main" val="2092005989"/>
                    </a:ext>
                  </a:extLst>
                </a:gridCol>
                <a:gridCol w="405740">
                  <a:extLst>
                    <a:ext uri="{9D8B030D-6E8A-4147-A177-3AD203B41FA5}">
                      <a16:colId xmlns:a16="http://schemas.microsoft.com/office/drawing/2014/main" val="177502036"/>
                    </a:ext>
                  </a:extLst>
                </a:gridCol>
                <a:gridCol w="391226">
                  <a:extLst>
                    <a:ext uri="{9D8B030D-6E8A-4147-A177-3AD203B41FA5}">
                      <a16:colId xmlns:a16="http://schemas.microsoft.com/office/drawing/2014/main" val="2975284766"/>
                    </a:ext>
                  </a:extLst>
                </a:gridCol>
                <a:gridCol w="398483">
                  <a:extLst>
                    <a:ext uri="{9D8B030D-6E8A-4147-A177-3AD203B41FA5}">
                      <a16:colId xmlns:a16="http://schemas.microsoft.com/office/drawing/2014/main" val="1122323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4339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180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863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37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694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946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146609"/>
                  </a:ext>
                </a:extLst>
              </a:tr>
            </a:tbl>
          </a:graphicData>
        </a:graphic>
      </p:graphicFrame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50239777-D9D0-9633-3784-F7E8AB3B3BCE}"/>
              </a:ext>
            </a:extLst>
          </p:cNvPr>
          <p:cNvGraphicFramePr>
            <a:graphicFrameLocks noGrp="1"/>
          </p:cNvGraphicFramePr>
          <p:nvPr/>
        </p:nvGraphicFramePr>
        <p:xfrm>
          <a:off x="7798207" y="3040797"/>
          <a:ext cx="1925785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218">
                  <a:extLst>
                    <a:ext uri="{9D8B030D-6E8A-4147-A177-3AD203B41FA5}">
                      <a16:colId xmlns:a16="http://schemas.microsoft.com/office/drawing/2014/main" val="2087189877"/>
                    </a:ext>
                  </a:extLst>
                </a:gridCol>
                <a:gridCol w="399014">
                  <a:extLst>
                    <a:ext uri="{9D8B030D-6E8A-4147-A177-3AD203B41FA5}">
                      <a16:colId xmlns:a16="http://schemas.microsoft.com/office/drawing/2014/main" val="2242288287"/>
                    </a:ext>
                  </a:extLst>
                </a:gridCol>
                <a:gridCol w="388851">
                  <a:extLst>
                    <a:ext uri="{9D8B030D-6E8A-4147-A177-3AD203B41FA5}">
                      <a16:colId xmlns:a16="http://schemas.microsoft.com/office/drawing/2014/main" val="1345895136"/>
                    </a:ext>
                  </a:extLst>
                </a:gridCol>
                <a:gridCol w="388851">
                  <a:extLst>
                    <a:ext uri="{9D8B030D-6E8A-4147-A177-3AD203B41FA5}">
                      <a16:colId xmlns:a16="http://schemas.microsoft.com/office/drawing/2014/main" val="2092005989"/>
                    </a:ext>
                  </a:extLst>
                </a:gridCol>
                <a:gridCol w="388851">
                  <a:extLst>
                    <a:ext uri="{9D8B030D-6E8A-4147-A177-3AD203B41FA5}">
                      <a16:colId xmlns:a16="http://schemas.microsoft.com/office/drawing/2014/main" val="177502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339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80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863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37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69440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BCF52A-66C5-019A-4CD9-F3A0046D5AB5}"/>
              </a:ext>
            </a:extLst>
          </p:cNvPr>
          <p:cNvSpPr txBox="1"/>
          <p:nvPr/>
        </p:nvSpPr>
        <p:spPr>
          <a:xfrm>
            <a:off x="484910" y="974181"/>
            <a:ext cx="4100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7x7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input image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D248F2-3740-E45D-1504-2C6F072645D6}"/>
              </a:ext>
            </a:extLst>
          </p:cNvPr>
          <p:cNvSpPr txBox="1"/>
          <p:nvPr/>
        </p:nvSpPr>
        <p:spPr>
          <a:xfrm>
            <a:off x="7288245" y="974180"/>
            <a:ext cx="3449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output image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392F65-41F6-8237-5428-8595192EA7C9}"/>
              </a:ext>
            </a:extLst>
          </p:cNvPr>
          <p:cNvSpPr txBox="1"/>
          <p:nvPr/>
        </p:nvSpPr>
        <p:spPr>
          <a:xfrm>
            <a:off x="4691189" y="1623639"/>
            <a:ext cx="2144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3x3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커널</a:t>
            </a:r>
          </a:p>
        </p:txBody>
      </p:sp>
      <p:graphicFrame>
        <p:nvGraphicFramePr>
          <p:cNvPr id="8" name="표 5">
            <a:extLst>
              <a:ext uri="{FF2B5EF4-FFF2-40B4-BE49-F238E27FC236}">
                <a16:creationId xmlns:a16="http://schemas.microsoft.com/office/drawing/2014/main" id="{E434860F-9465-F895-42E9-F866DE895AF0}"/>
              </a:ext>
            </a:extLst>
          </p:cNvPr>
          <p:cNvGraphicFramePr>
            <a:graphicFrameLocks noGrp="1"/>
          </p:cNvGraphicFramePr>
          <p:nvPr/>
        </p:nvGraphicFramePr>
        <p:xfrm>
          <a:off x="4776970" y="2500076"/>
          <a:ext cx="1787236" cy="16997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8157">
                  <a:extLst>
                    <a:ext uri="{9D8B030D-6E8A-4147-A177-3AD203B41FA5}">
                      <a16:colId xmlns:a16="http://schemas.microsoft.com/office/drawing/2014/main" val="2087189877"/>
                    </a:ext>
                  </a:extLst>
                </a:gridCol>
                <a:gridCol w="590845">
                  <a:extLst>
                    <a:ext uri="{9D8B030D-6E8A-4147-A177-3AD203B41FA5}">
                      <a16:colId xmlns:a16="http://schemas.microsoft.com/office/drawing/2014/main" val="2242288287"/>
                    </a:ext>
                  </a:extLst>
                </a:gridCol>
                <a:gridCol w="598234">
                  <a:extLst>
                    <a:ext uri="{9D8B030D-6E8A-4147-A177-3AD203B41FA5}">
                      <a16:colId xmlns:a16="http://schemas.microsoft.com/office/drawing/2014/main" val="1345895136"/>
                    </a:ext>
                  </a:extLst>
                </a:gridCol>
              </a:tblGrid>
              <a:tr h="5665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w00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w01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w02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339589"/>
                  </a:ext>
                </a:extLst>
              </a:tr>
              <a:tr h="5665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w10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w11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w21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80256"/>
                  </a:ext>
                </a:extLst>
              </a:tr>
              <a:tr h="5665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w20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w21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w22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863167"/>
                  </a:ext>
                </a:extLst>
              </a:tr>
            </a:tbl>
          </a:graphicData>
        </a:graphic>
      </p:graphicFrame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2963FF26-4F73-594D-01DE-9AD304EF9AD2}"/>
              </a:ext>
            </a:extLst>
          </p:cNvPr>
          <p:cNvSpPr/>
          <p:nvPr/>
        </p:nvSpPr>
        <p:spPr>
          <a:xfrm>
            <a:off x="1265793" y="3040798"/>
            <a:ext cx="3374301" cy="24374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BD465F-006A-F732-93B5-ADF8186AAB95}"/>
              </a:ext>
            </a:extLst>
          </p:cNvPr>
          <p:cNvSpPr txBox="1"/>
          <p:nvPr/>
        </p:nvSpPr>
        <p:spPr>
          <a:xfrm>
            <a:off x="3857656" y="2580518"/>
            <a:ext cx="5252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*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1" name="표 5">
            <a:extLst>
              <a:ext uri="{FF2B5EF4-FFF2-40B4-BE49-F238E27FC236}">
                <a16:creationId xmlns:a16="http://schemas.microsoft.com/office/drawing/2014/main" id="{C265DA9B-5A09-8738-6AEA-7B3AF18D857C}"/>
              </a:ext>
            </a:extLst>
          </p:cNvPr>
          <p:cNvGraphicFramePr>
            <a:graphicFrameLocks noGrp="1"/>
          </p:cNvGraphicFramePr>
          <p:nvPr/>
        </p:nvGraphicFramePr>
        <p:xfrm>
          <a:off x="4776970" y="4757113"/>
          <a:ext cx="1787236" cy="16997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8157">
                  <a:extLst>
                    <a:ext uri="{9D8B030D-6E8A-4147-A177-3AD203B41FA5}">
                      <a16:colId xmlns:a16="http://schemas.microsoft.com/office/drawing/2014/main" val="2087189877"/>
                    </a:ext>
                  </a:extLst>
                </a:gridCol>
                <a:gridCol w="590845">
                  <a:extLst>
                    <a:ext uri="{9D8B030D-6E8A-4147-A177-3AD203B41FA5}">
                      <a16:colId xmlns:a16="http://schemas.microsoft.com/office/drawing/2014/main" val="2242288287"/>
                    </a:ext>
                  </a:extLst>
                </a:gridCol>
                <a:gridCol w="598234">
                  <a:extLst>
                    <a:ext uri="{9D8B030D-6E8A-4147-A177-3AD203B41FA5}">
                      <a16:colId xmlns:a16="http://schemas.microsoft.com/office/drawing/2014/main" val="1345895136"/>
                    </a:ext>
                  </a:extLst>
                </a:gridCol>
              </a:tblGrid>
              <a:tr h="5665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-1.2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2.0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3.1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339589"/>
                  </a:ext>
                </a:extLst>
              </a:tr>
              <a:tr h="5665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1.5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-1.5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80256"/>
                  </a:ext>
                </a:extLst>
              </a:tr>
              <a:tr h="5665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1.3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1.6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-0.7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863167"/>
                  </a:ext>
                </a:extLst>
              </a:tr>
            </a:tbl>
          </a:graphicData>
        </a:graphic>
      </p:graphicFrame>
      <p:pic>
        <p:nvPicPr>
          <p:cNvPr id="12" name="그림 11">
            <a:hlinkClick r:id="" action="ppaction://noaction"/>
            <a:extLst>
              <a:ext uri="{FF2B5EF4-FFF2-40B4-BE49-F238E27FC236}">
                <a16:creationId xmlns:a16="http://schemas.microsoft.com/office/drawing/2014/main" id="{16CBA58B-5244-00D6-F764-44151947A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1366609" y="6061944"/>
            <a:ext cx="384081" cy="48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05886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87FA775B-C891-8375-CB09-738D6D0A8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ko-KR" altLang="en-US" dirty="0" err="1"/>
              <a:t>컨볼루션</a:t>
            </a:r>
            <a:r>
              <a:rPr lang="ko-KR" altLang="en-US" dirty="0"/>
              <a:t> 신경망 </a:t>
            </a:r>
            <a:r>
              <a:rPr lang="en-US" altLang="ko-KR" dirty="0"/>
              <a:t>(CNN: Convolutional Neural Network)</a:t>
            </a:r>
            <a:r>
              <a:rPr lang="ko-KR" altLang="en-US" dirty="0"/>
              <a:t> </a:t>
            </a:r>
          </a:p>
        </p:txBody>
      </p:sp>
      <p:graphicFrame>
        <p:nvGraphicFramePr>
          <p:cNvPr id="12" name="표 5">
            <a:extLst>
              <a:ext uri="{FF2B5EF4-FFF2-40B4-BE49-F238E27FC236}">
                <a16:creationId xmlns:a16="http://schemas.microsoft.com/office/drawing/2014/main" id="{43C61BE1-316E-9701-BB0D-52E0BC2CC9E5}"/>
              </a:ext>
            </a:extLst>
          </p:cNvPr>
          <p:cNvGraphicFramePr>
            <a:graphicFrameLocks noGrp="1"/>
          </p:cNvGraphicFramePr>
          <p:nvPr/>
        </p:nvGraphicFramePr>
        <p:xfrm>
          <a:off x="674255" y="2634791"/>
          <a:ext cx="2789381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8483">
                  <a:extLst>
                    <a:ext uri="{9D8B030D-6E8A-4147-A177-3AD203B41FA5}">
                      <a16:colId xmlns:a16="http://schemas.microsoft.com/office/drawing/2014/main" val="2087189877"/>
                    </a:ext>
                  </a:extLst>
                </a:gridCol>
                <a:gridCol w="398483">
                  <a:extLst>
                    <a:ext uri="{9D8B030D-6E8A-4147-A177-3AD203B41FA5}">
                      <a16:colId xmlns:a16="http://schemas.microsoft.com/office/drawing/2014/main" val="2242288287"/>
                    </a:ext>
                  </a:extLst>
                </a:gridCol>
                <a:gridCol w="398483">
                  <a:extLst>
                    <a:ext uri="{9D8B030D-6E8A-4147-A177-3AD203B41FA5}">
                      <a16:colId xmlns:a16="http://schemas.microsoft.com/office/drawing/2014/main" val="1345895136"/>
                    </a:ext>
                  </a:extLst>
                </a:gridCol>
                <a:gridCol w="398483">
                  <a:extLst>
                    <a:ext uri="{9D8B030D-6E8A-4147-A177-3AD203B41FA5}">
                      <a16:colId xmlns:a16="http://schemas.microsoft.com/office/drawing/2014/main" val="2092005989"/>
                    </a:ext>
                  </a:extLst>
                </a:gridCol>
                <a:gridCol w="405740">
                  <a:extLst>
                    <a:ext uri="{9D8B030D-6E8A-4147-A177-3AD203B41FA5}">
                      <a16:colId xmlns:a16="http://schemas.microsoft.com/office/drawing/2014/main" val="177502036"/>
                    </a:ext>
                  </a:extLst>
                </a:gridCol>
                <a:gridCol w="391226">
                  <a:extLst>
                    <a:ext uri="{9D8B030D-6E8A-4147-A177-3AD203B41FA5}">
                      <a16:colId xmlns:a16="http://schemas.microsoft.com/office/drawing/2014/main" val="2975284766"/>
                    </a:ext>
                  </a:extLst>
                </a:gridCol>
                <a:gridCol w="398483">
                  <a:extLst>
                    <a:ext uri="{9D8B030D-6E8A-4147-A177-3AD203B41FA5}">
                      <a16:colId xmlns:a16="http://schemas.microsoft.com/office/drawing/2014/main" val="1122323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4339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180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0863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37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1694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4946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2146609"/>
                  </a:ext>
                </a:extLst>
              </a:tr>
            </a:tbl>
          </a:graphicData>
        </a:graphic>
      </p:graphicFrame>
      <p:graphicFrame>
        <p:nvGraphicFramePr>
          <p:cNvPr id="13" name="표 5">
            <a:extLst>
              <a:ext uri="{FF2B5EF4-FFF2-40B4-BE49-F238E27FC236}">
                <a16:creationId xmlns:a16="http://schemas.microsoft.com/office/drawing/2014/main" id="{2E6A6851-374B-E743-9F57-1EA758E3A18A}"/>
              </a:ext>
            </a:extLst>
          </p:cNvPr>
          <p:cNvGraphicFramePr>
            <a:graphicFrameLocks noGrp="1"/>
          </p:cNvGraphicFramePr>
          <p:nvPr/>
        </p:nvGraphicFramePr>
        <p:xfrm>
          <a:off x="7798207" y="3040797"/>
          <a:ext cx="1925785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218">
                  <a:extLst>
                    <a:ext uri="{9D8B030D-6E8A-4147-A177-3AD203B41FA5}">
                      <a16:colId xmlns:a16="http://schemas.microsoft.com/office/drawing/2014/main" val="2087189877"/>
                    </a:ext>
                  </a:extLst>
                </a:gridCol>
                <a:gridCol w="399014">
                  <a:extLst>
                    <a:ext uri="{9D8B030D-6E8A-4147-A177-3AD203B41FA5}">
                      <a16:colId xmlns:a16="http://schemas.microsoft.com/office/drawing/2014/main" val="2242288287"/>
                    </a:ext>
                  </a:extLst>
                </a:gridCol>
                <a:gridCol w="388851">
                  <a:extLst>
                    <a:ext uri="{9D8B030D-6E8A-4147-A177-3AD203B41FA5}">
                      <a16:colId xmlns:a16="http://schemas.microsoft.com/office/drawing/2014/main" val="1345895136"/>
                    </a:ext>
                  </a:extLst>
                </a:gridCol>
                <a:gridCol w="388851">
                  <a:extLst>
                    <a:ext uri="{9D8B030D-6E8A-4147-A177-3AD203B41FA5}">
                      <a16:colId xmlns:a16="http://schemas.microsoft.com/office/drawing/2014/main" val="2092005989"/>
                    </a:ext>
                  </a:extLst>
                </a:gridCol>
                <a:gridCol w="388851">
                  <a:extLst>
                    <a:ext uri="{9D8B030D-6E8A-4147-A177-3AD203B41FA5}">
                      <a16:colId xmlns:a16="http://schemas.microsoft.com/office/drawing/2014/main" val="177502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339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80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863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37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69440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C13224A-AB32-7076-D4F8-A9762CDCD065}"/>
              </a:ext>
            </a:extLst>
          </p:cNvPr>
          <p:cNvSpPr txBox="1"/>
          <p:nvPr/>
        </p:nvSpPr>
        <p:spPr>
          <a:xfrm>
            <a:off x="484910" y="974181"/>
            <a:ext cx="4100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7x7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input image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B5169C-C62C-5F90-909F-51E8DC72EEE3}"/>
              </a:ext>
            </a:extLst>
          </p:cNvPr>
          <p:cNvSpPr txBox="1"/>
          <p:nvPr/>
        </p:nvSpPr>
        <p:spPr>
          <a:xfrm>
            <a:off x="7288245" y="974180"/>
            <a:ext cx="3449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output image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3D38DD-E9FB-2887-CDD1-FBAC5B41B906}"/>
              </a:ext>
            </a:extLst>
          </p:cNvPr>
          <p:cNvSpPr txBox="1"/>
          <p:nvPr/>
        </p:nvSpPr>
        <p:spPr>
          <a:xfrm>
            <a:off x="4691189" y="1623639"/>
            <a:ext cx="2144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3x3 kernel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8" name="표 5">
            <a:extLst>
              <a:ext uri="{FF2B5EF4-FFF2-40B4-BE49-F238E27FC236}">
                <a16:creationId xmlns:a16="http://schemas.microsoft.com/office/drawing/2014/main" id="{B9D9AD4B-2C3A-9596-24AC-4292BC3F0CB5}"/>
              </a:ext>
            </a:extLst>
          </p:cNvPr>
          <p:cNvGraphicFramePr>
            <a:graphicFrameLocks noGrp="1"/>
          </p:cNvGraphicFramePr>
          <p:nvPr/>
        </p:nvGraphicFramePr>
        <p:xfrm>
          <a:off x="4776970" y="2500076"/>
          <a:ext cx="1787236" cy="16997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8157">
                  <a:extLst>
                    <a:ext uri="{9D8B030D-6E8A-4147-A177-3AD203B41FA5}">
                      <a16:colId xmlns:a16="http://schemas.microsoft.com/office/drawing/2014/main" val="2087189877"/>
                    </a:ext>
                  </a:extLst>
                </a:gridCol>
                <a:gridCol w="590845">
                  <a:extLst>
                    <a:ext uri="{9D8B030D-6E8A-4147-A177-3AD203B41FA5}">
                      <a16:colId xmlns:a16="http://schemas.microsoft.com/office/drawing/2014/main" val="2242288287"/>
                    </a:ext>
                  </a:extLst>
                </a:gridCol>
                <a:gridCol w="598234">
                  <a:extLst>
                    <a:ext uri="{9D8B030D-6E8A-4147-A177-3AD203B41FA5}">
                      <a16:colId xmlns:a16="http://schemas.microsoft.com/office/drawing/2014/main" val="1345895136"/>
                    </a:ext>
                  </a:extLst>
                </a:gridCol>
              </a:tblGrid>
              <a:tr h="5665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w00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w01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w02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339589"/>
                  </a:ext>
                </a:extLst>
              </a:tr>
              <a:tr h="5665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w10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w11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w21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80256"/>
                  </a:ext>
                </a:extLst>
              </a:tr>
              <a:tr h="5665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w20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w21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w22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863167"/>
                  </a:ext>
                </a:extLst>
              </a:tr>
            </a:tbl>
          </a:graphicData>
        </a:graphic>
      </p:graphicFrame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6B5FEBD0-325B-674E-E0E2-64DFE3222DFD}"/>
              </a:ext>
            </a:extLst>
          </p:cNvPr>
          <p:cNvSpPr/>
          <p:nvPr/>
        </p:nvSpPr>
        <p:spPr>
          <a:xfrm>
            <a:off x="1265793" y="3040798"/>
            <a:ext cx="3374301" cy="24374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553034-2550-F7FD-04A0-7A8D522D1675}"/>
              </a:ext>
            </a:extLst>
          </p:cNvPr>
          <p:cNvSpPr txBox="1"/>
          <p:nvPr/>
        </p:nvSpPr>
        <p:spPr>
          <a:xfrm>
            <a:off x="3857656" y="2580518"/>
            <a:ext cx="5252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*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030599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87FA775B-C891-8375-CB09-738D6D0A8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ko-KR" altLang="en-US" dirty="0" err="1"/>
              <a:t>컨볼루션</a:t>
            </a:r>
            <a:r>
              <a:rPr lang="ko-KR" altLang="en-US" dirty="0"/>
              <a:t> 신경망 </a:t>
            </a:r>
            <a:r>
              <a:rPr lang="en-US" altLang="ko-KR" dirty="0"/>
              <a:t>(CNN: Convolutional Neural Network)</a:t>
            </a:r>
            <a:r>
              <a:rPr lang="ko-KR" altLang="en-US" dirty="0"/>
              <a:t> 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72B620D0-A2D4-2B10-B52E-72EADA80768B}"/>
              </a:ext>
            </a:extLst>
          </p:cNvPr>
          <p:cNvGraphicFramePr>
            <a:graphicFrameLocks noGrp="1"/>
          </p:cNvGraphicFramePr>
          <p:nvPr/>
        </p:nvGraphicFramePr>
        <p:xfrm>
          <a:off x="674255" y="2634791"/>
          <a:ext cx="2789381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8483">
                  <a:extLst>
                    <a:ext uri="{9D8B030D-6E8A-4147-A177-3AD203B41FA5}">
                      <a16:colId xmlns:a16="http://schemas.microsoft.com/office/drawing/2014/main" val="2087189877"/>
                    </a:ext>
                  </a:extLst>
                </a:gridCol>
                <a:gridCol w="398483">
                  <a:extLst>
                    <a:ext uri="{9D8B030D-6E8A-4147-A177-3AD203B41FA5}">
                      <a16:colId xmlns:a16="http://schemas.microsoft.com/office/drawing/2014/main" val="2242288287"/>
                    </a:ext>
                  </a:extLst>
                </a:gridCol>
                <a:gridCol w="398483">
                  <a:extLst>
                    <a:ext uri="{9D8B030D-6E8A-4147-A177-3AD203B41FA5}">
                      <a16:colId xmlns:a16="http://schemas.microsoft.com/office/drawing/2014/main" val="1345895136"/>
                    </a:ext>
                  </a:extLst>
                </a:gridCol>
                <a:gridCol w="398483">
                  <a:extLst>
                    <a:ext uri="{9D8B030D-6E8A-4147-A177-3AD203B41FA5}">
                      <a16:colId xmlns:a16="http://schemas.microsoft.com/office/drawing/2014/main" val="2092005989"/>
                    </a:ext>
                  </a:extLst>
                </a:gridCol>
                <a:gridCol w="405740">
                  <a:extLst>
                    <a:ext uri="{9D8B030D-6E8A-4147-A177-3AD203B41FA5}">
                      <a16:colId xmlns:a16="http://schemas.microsoft.com/office/drawing/2014/main" val="177502036"/>
                    </a:ext>
                  </a:extLst>
                </a:gridCol>
                <a:gridCol w="391226">
                  <a:extLst>
                    <a:ext uri="{9D8B030D-6E8A-4147-A177-3AD203B41FA5}">
                      <a16:colId xmlns:a16="http://schemas.microsoft.com/office/drawing/2014/main" val="2975284766"/>
                    </a:ext>
                  </a:extLst>
                </a:gridCol>
                <a:gridCol w="398483">
                  <a:extLst>
                    <a:ext uri="{9D8B030D-6E8A-4147-A177-3AD203B41FA5}">
                      <a16:colId xmlns:a16="http://schemas.microsoft.com/office/drawing/2014/main" val="1122323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4339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180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0863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37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1694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4946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2146609"/>
                  </a:ext>
                </a:extLst>
              </a:tr>
            </a:tbl>
          </a:graphicData>
        </a:graphic>
      </p:graphicFrame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7150CABE-6390-9BED-2106-F7A225FC0546}"/>
              </a:ext>
            </a:extLst>
          </p:cNvPr>
          <p:cNvGraphicFramePr>
            <a:graphicFrameLocks noGrp="1"/>
          </p:cNvGraphicFramePr>
          <p:nvPr/>
        </p:nvGraphicFramePr>
        <p:xfrm>
          <a:off x="7798207" y="3040797"/>
          <a:ext cx="1925785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218">
                  <a:extLst>
                    <a:ext uri="{9D8B030D-6E8A-4147-A177-3AD203B41FA5}">
                      <a16:colId xmlns:a16="http://schemas.microsoft.com/office/drawing/2014/main" val="2087189877"/>
                    </a:ext>
                  </a:extLst>
                </a:gridCol>
                <a:gridCol w="399014">
                  <a:extLst>
                    <a:ext uri="{9D8B030D-6E8A-4147-A177-3AD203B41FA5}">
                      <a16:colId xmlns:a16="http://schemas.microsoft.com/office/drawing/2014/main" val="2242288287"/>
                    </a:ext>
                  </a:extLst>
                </a:gridCol>
                <a:gridCol w="388851">
                  <a:extLst>
                    <a:ext uri="{9D8B030D-6E8A-4147-A177-3AD203B41FA5}">
                      <a16:colId xmlns:a16="http://schemas.microsoft.com/office/drawing/2014/main" val="1345895136"/>
                    </a:ext>
                  </a:extLst>
                </a:gridCol>
                <a:gridCol w="388851">
                  <a:extLst>
                    <a:ext uri="{9D8B030D-6E8A-4147-A177-3AD203B41FA5}">
                      <a16:colId xmlns:a16="http://schemas.microsoft.com/office/drawing/2014/main" val="2092005989"/>
                    </a:ext>
                  </a:extLst>
                </a:gridCol>
                <a:gridCol w="388851">
                  <a:extLst>
                    <a:ext uri="{9D8B030D-6E8A-4147-A177-3AD203B41FA5}">
                      <a16:colId xmlns:a16="http://schemas.microsoft.com/office/drawing/2014/main" val="177502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339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80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863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37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69440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6375B68-F8B4-F4C4-829B-C7982B6D9168}"/>
              </a:ext>
            </a:extLst>
          </p:cNvPr>
          <p:cNvSpPr txBox="1"/>
          <p:nvPr/>
        </p:nvSpPr>
        <p:spPr>
          <a:xfrm>
            <a:off x="484910" y="974181"/>
            <a:ext cx="4100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7x7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input image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B6EB77-8126-773E-102B-D0AC026D8FDD}"/>
              </a:ext>
            </a:extLst>
          </p:cNvPr>
          <p:cNvSpPr txBox="1"/>
          <p:nvPr/>
        </p:nvSpPr>
        <p:spPr>
          <a:xfrm>
            <a:off x="7288245" y="974180"/>
            <a:ext cx="3449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output image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41E05A-9F17-207B-3FB9-97A940B3020F}"/>
              </a:ext>
            </a:extLst>
          </p:cNvPr>
          <p:cNvSpPr txBox="1"/>
          <p:nvPr/>
        </p:nvSpPr>
        <p:spPr>
          <a:xfrm>
            <a:off x="4691189" y="1623639"/>
            <a:ext cx="2144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3x3 kernel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8" name="표 5">
            <a:extLst>
              <a:ext uri="{FF2B5EF4-FFF2-40B4-BE49-F238E27FC236}">
                <a16:creationId xmlns:a16="http://schemas.microsoft.com/office/drawing/2014/main" id="{880C6666-D66B-4DA4-6B90-74DE7D2ECCBB}"/>
              </a:ext>
            </a:extLst>
          </p:cNvPr>
          <p:cNvGraphicFramePr>
            <a:graphicFrameLocks noGrp="1"/>
          </p:cNvGraphicFramePr>
          <p:nvPr/>
        </p:nvGraphicFramePr>
        <p:xfrm>
          <a:off x="4776970" y="2500076"/>
          <a:ext cx="1787236" cy="16997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8157">
                  <a:extLst>
                    <a:ext uri="{9D8B030D-6E8A-4147-A177-3AD203B41FA5}">
                      <a16:colId xmlns:a16="http://schemas.microsoft.com/office/drawing/2014/main" val="2087189877"/>
                    </a:ext>
                  </a:extLst>
                </a:gridCol>
                <a:gridCol w="590845">
                  <a:extLst>
                    <a:ext uri="{9D8B030D-6E8A-4147-A177-3AD203B41FA5}">
                      <a16:colId xmlns:a16="http://schemas.microsoft.com/office/drawing/2014/main" val="2242288287"/>
                    </a:ext>
                  </a:extLst>
                </a:gridCol>
                <a:gridCol w="598234">
                  <a:extLst>
                    <a:ext uri="{9D8B030D-6E8A-4147-A177-3AD203B41FA5}">
                      <a16:colId xmlns:a16="http://schemas.microsoft.com/office/drawing/2014/main" val="1345895136"/>
                    </a:ext>
                  </a:extLst>
                </a:gridCol>
              </a:tblGrid>
              <a:tr h="5665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w00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w01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w02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339589"/>
                  </a:ext>
                </a:extLst>
              </a:tr>
              <a:tr h="5665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w10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w11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w21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80256"/>
                  </a:ext>
                </a:extLst>
              </a:tr>
              <a:tr h="5665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w20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w21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w22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863167"/>
                  </a:ext>
                </a:extLst>
              </a:tr>
            </a:tbl>
          </a:graphicData>
        </a:graphic>
      </p:graphicFrame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ED92443-5591-196F-6AD3-BE48E63FDB0B}"/>
              </a:ext>
            </a:extLst>
          </p:cNvPr>
          <p:cNvSpPr/>
          <p:nvPr/>
        </p:nvSpPr>
        <p:spPr>
          <a:xfrm>
            <a:off x="1962150" y="3040798"/>
            <a:ext cx="2677944" cy="24374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355D5F-8163-FCCD-873F-158FF204DF80}"/>
              </a:ext>
            </a:extLst>
          </p:cNvPr>
          <p:cNvSpPr txBox="1"/>
          <p:nvPr/>
        </p:nvSpPr>
        <p:spPr>
          <a:xfrm>
            <a:off x="3857656" y="2580518"/>
            <a:ext cx="5252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*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727032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87FA775B-C891-8375-CB09-738D6D0A8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ko-KR" altLang="en-US" dirty="0" err="1"/>
              <a:t>컨볼루션</a:t>
            </a:r>
            <a:r>
              <a:rPr lang="ko-KR" altLang="en-US" dirty="0"/>
              <a:t> 신경망 </a:t>
            </a:r>
            <a:r>
              <a:rPr lang="en-US" altLang="ko-KR" dirty="0"/>
              <a:t>(CNN: Convolutional Neural Network)</a:t>
            </a:r>
            <a:r>
              <a:rPr lang="ko-KR" altLang="en-US" dirty="0"/>
              <a:t> 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06E5A08A-550A-3E9B-DEB9-138FDB3A434E}"/>
              </a:ext>
            </a:extLst>
          </p:cNvPr>
          <p:cNvGraphicFramePr>
            <a:graphicFrameLocks noGrp="1"/>
          </p:cNvGraphicFramePr>
          <p:nvPr/>
        </p:nvGraphicFramePr>
        <p:xfrm>
          <a:off x="674255" y="2634791"/>
          <a:ext cx="2789381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8483">
                  <a:extLst>
                    <a:ext uri="{9D8B030D-6E8A-4147-A177-3AD203B41FA5}">
                      <a16:colId xmlns:a16="http://schemas.microsoft.com/office/drawing/2014/main" val="2087189877"/>
                    </a:ext>
                  </a:extLst>
                </a:gridCol>
                <a:gridCol w="398483">
                  <a:extLst>
                    <a:ext uri="{9D8B030D-6E8A-4147-A177-3AD203B41FA5}">
                      <a16:colId xmlns:a16="http://schemas.microsoft.com/office/drawing/2014/main" val="2242288287"/>
                    </a:ext>
                  </a:extLst>
                </a:gridCol>
                <a:gridCol w="398483">
                  <a:extLst>
                    <a:ext uri="{9D8B030D-6E8A-4147-A177-3AD203B41FA5}">
                      <a16:colId xmlns:a16="http://schemas.microsoft.com/office/drawing/2014/main" val="1345895136"/>
                    </a:ext>
                  </a:extLst>
                </a:gridCol>
                <a:gridCol w="398483">
                  <a:extLst>
                    <a:ext uri="{9D8B030D-6E8A-4147-A177-3AD203B41FA5}">
                      <a16:colId xmlns:a16="http://schemas.microsoft.com/office/drawing/2014/main" val="2092005989"/>
                    </a:ext>
                  </a:extLst>
                </a:gridCol>
                <a:gridCol w="405740">
                  <a:extLst>
                    <a:ext uri="{9D8B030D-6E8A-4147-A177-3AD203B41FA5}">
                      <a16:colId xmlns:a16="http://schemas.microsoft.com/office/drawing/2014/main" val="177502036"/>
                    </a:ext>
                  </a:extLst>
                </a:gridCol>
                <a:gridCol w="391226">
                  <a:extLst>
                    <a:ext uri="{9D8B030D-6E8A-4147-A177-3AD203B41FA5}">
                      <a16:colId xmlns:a16="http://schemas.microsoft.com/office/drawing/2014/main" val="2975284766"/>
                    </a:ext>
                  </a:extLst>
                </a:gridCol>
                <a:gridCol w="398483">
                  <a:extLst>
                    <a:ext uri="{9D8B030D-6E8A-4147-A177-3AD203B41FA5}">
                      <a16:colId xmlns:a16="http://schemas.microsoft.com/office/drawing/2014/main" val="1122323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4339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180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0863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37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1694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4946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2146609"/>
                  </a:ext>
                </a:extLst>
              </a:tr>
            </a:tbl>
          </a:graphicData>
        </a:graphic>
      </p:graphicFrame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770F4815-B4BD-D2E4-5DE8-899E95626574}"/>
              </a:ext>
            </a:extLst>
          </p:cNvPr>
          <p:cNvGraphicFramePr>
            <a:graphicFrameLocks noGrp="1"/>
          </p:cNvGraphicFramePr>
          <p:nvPr/>
        </p:nvGraphicFramePr>
        <p:xfrm>
          <a:off x="7798207" y="3040797"/>
          <a:ext cx="1925785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218">
                  <a:extLst>
                    <a:ext uri="{9D8B030D-6E8A-4147-A177-3AD203B41FA5}">
                      <a16:colId xmlns:a16="http://schemas.microsoft.com/office/drawing/2014/main" val="2087189877"/>
                    </a:ext>
                  </a:extLst>
                </a:gridCol>
                <a:gridCol w="399014">
                  <a:extLst>
                    <a:ext uri="{9D8B030D-6E8A-4147-A177-3AD203B41FA5}">
                      <a16:colId xmlns:a16="http://schemas.microsoft.com/office/drawing/2014/main" val="2242288287"/>
                    </a:ext>
                  </a:extLst>
                </a:gridCol>
                <a:gridCol w="388851">
                  <a:extLst>
                    <a:ext uri="{9D8B030D-6E8A-4147-A177-3AD203B41FA5}">
                      <a16:colId xmlns:a16="http://schemas.microsoft.com/office/drawing/2014/main" val="1345895136"/>
                    </a:ext>
                  </a:extLst>
                </a:gridCol>
                <a:gridCol w="388851">
                  <a:extLst>
                    <a:ext uri="{9D8B030D-6E8A-4147-A177-3AD203B41FA5}">
                      <a16:colId xmlns:a16="http://schemas.microsoft.com/office/drawing/2014/main" val="2092005989"/>
                    </a:ext>
                  </a:extLst>
                </a:gridCol>
                <a:gridCol w="388851">
                  <a:extLst>
                    <a:ext uri="{9D8B030D-6E8A-4147-A177-3AD203B41FA5}">
                      <a16:colId xmlns:a16="http://schemas.microsoft.com/office/drawing/2014/main" val="177502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339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80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863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37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69440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9627EAC-F37D-5D63-A75B-D0BF8974860A}"/>
              </a:ext>
            </a:extLst>
          </p:cNvPr>
          <p:cNvSpPr txBox="1"/>
          <p:nvPr/>
        </p:nvSpPr>
        <p:spPr>
          <a:xfrm>
            <a:off x="484910" y="974181"/>
            <a:ext cx="4100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7x7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input image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C0DBC8-6C91-1EE1-7068-35955037B991}"/>
              </a:ext>
            </a:extLst>
          </p:cNvPr>
          <p:cNvSpPr txBox="1"/>
          <p:nvPr/>
        </p:nvSpPr>
        <p:spPr>
          <a:xfrm>
            <a:off x="7288245" y="974180"/>
            <a:ext cx="3449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output image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D1AEB6-75FD-1DDB-1A5A-1F936B7A5108}"/>
              </a:ext>
            </a:extLst>
          </p:cNvPr>
          <p:cNvSpPr txBox="1"/>
          <p:nvPr/>
        </p:nvSpPr>
        <p:spPr>
          <a:xfrm>
            <a:off x="4691189" y="1623639"/>
            <a:ext cx="2144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3x3 kernel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8" name="표 5">
            <a:extLst>
              <a:ext uri="{FF2B5EF4-FFF2-40B4-BE49-F238E27FC236}">
                <a16:creationId xmlns:a16="http://schemas.microsoft.com/office/drawing/2014/main" id="{6D2F0B38-81DF-D4B2-9825-3075D313E3B3}"/>
              </a:ext>
            </a:extLst>
          </p:cNvPr>
          <p:cNvGraphicFramePr>
            <a:graphicFrameLocks noGrp="1"/>
          </p:cNvGraphicFramePr>
          <p:nvPr/>
        </p:nvGraphicFramePr>
        <p:xfrm>
          <a:off x="4776970" y="2500076"/>
          <a:ext cx="1787236" cy="16997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8157">
                  <a:extLst>
                    <a:ext uri="{9D8B030D-6E8A-4147-A177-3AD203B41FA5}">
                      <a16:colId xmlns:a16="http://schemas.microsoft.com/office/drawing/2014/main" val="2087189877"/>
                    </a:ext>
                  </a:extLst>
                </a:gridCol>
                <a:gridCol w="590845">
                  <a:extLst>
                    <a:ext uri="{9D8B030D-6E8A-4147-A177-3AD203B41FA5}">
                      <a16:colId xmlns:a16="http://schemas.microsoft.com/office/drawing/2014/main" val="2242288287"/>
                    </a:ext>
                  </a:extLst>
                </a:gridCol>
                <a:gridCol w="598234">
                  <a:extLst>
                    <a:ext uri="{9D8B030D-6E8A-4147-A177-3AD203B41FA5}">
                      <a16:colId xmlns:a16="http://schemas.microsoft.com/office/drawing/2014/main" val="1345895136"/>
                    </a:ext>
                  </a:extLst>
                </a:gridCol>
              </a:tblGrid>
              <a:tr h="5665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w00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w01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w02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339589"/>
                  </a:ext>
                </a:extLst>
              </a:tr>
              <a:tr h="5665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w10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w11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w21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80256"/>
                  </a:ext>
                </a:extLst>
              </a:tr>
              <a:tr h="5665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w20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w21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w22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863167"/>
                  </a:ext>
                </a:extLst>
              </a:tr>
            </a:tbl>
          </a:graphicData>
        </a:graphic>
      </p:graphicFrame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C8F7EFBA-894B-46E9-38BE-E385AB5DCCAE}"/>
              </a:ext>
            </a:extLst>
          </p:cNvPr>
          <p:cNvSpPr/>
          <p:nvPr/>
        </p:nvSpPr>
        <p:spPr>
          <a:xfrm>
            <a:off x="2468008" y="3040798"/>
            <a:ext cx="2172086" cy="24374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DF5406-B396-C985-B298-4C9D1479B383}"/>
              </a:ext>
            </a:extLst>
          </p:cNvPr>
          <p:cNvSpPr txBox="1"/>
          <p:nvPr/>
        </p:nvSpPr>
        <p:spPr>
          <a:xfrm>
            <a:off x="3857656" y="2580518"/>
            <a:ext cx="5252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*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947690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87FA775B-C891-8375-CB09-738D6D0A8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ko-KR" altLang="en-US" dirty="0" err="1"/>
              <a:t>컨볼루션</a:t>
            </a:r>
            <a:r>
              <a:rPr lang="ko-KR" altLang="en-US" dirty="0"/>
              <a:t> 신경망 </a:t>
            </a:r>
            <a:r>
              <a:rPr lang="en-US" altLang="ko-KR" dirty="0"/>
              <a:t>(CNN: Convolutional Neural Network)</a:t>
            </a:r>
            <a:r>
              <a:rPr lang="ko-KR" altLang="en-US" dirty="0"/>
              <a:t> </a:t>
            </a:r>
          </a:p>
        </p:txBody>
      </p:sp>
      <p:graphicFrame>
        <p:nvGraphicFramePr>
          <p:cNvPr id="11" name="표 5">
            <a:extLst>
              <a:ext uri="{FF2B5EF4-FFF2-40B4-BE49-F238E27FC236}">
                <a16:creationId xmlns:a16="http://schemas.microsoft.com/office/drawing/2014/main" id="{3815E1F6-8386-3164-9A6C-BFAD515B30A5}"/>
              </a:ext>
            </a:extLst>
          </p:cNvPr>
          <p:cNvGraphicFramePr>
            <a:graphicFrameLocks noGrp="1"/>
          </p:cNvGraphicFramePr>
          <p:nvPr/>
        </p:nvGraphicFramePr>
        <p:xfrm>
          <a:off x="674255" y="2634791"/>
          <a:ext cx="2789381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8483">
                  <a:extLst>
                    <a:ext uri="{9D8B030D-6E8A-4147-A177-3AD203B41FA5}">
                      <a16:colId xmlns:a16="http://schemas.microsoft.com/office/drawing/2014/main" val="2087189877"/>
                    </a:ext>
                  </a:extLst>
                </a:gridCol>
                <a:gridCol w="398483">
                  <a:extLst>
                    <a:ext uri="{9D8B030D-6E8A-4147-A177-3AD203B41FA5}">
                      <a16:colId xmlns:a16="http://schemas.microsoft.com/office/drawing/2014/main" val="2242288287"/>
                    </a:ext>
                  </a:extLst>
                </a:gridCol>
                <a:gridCol w="398483">
                  <a:extLst>
                    <a:ext uri="{9D8B030D-6E8A-4147-A177-3AD203B41FA5}">
                      <a16:colId xmlns:a16="http://schemas.microsoft.com/office/drawing/2014/main" val="1345895136"/>
                    </a:ext>
                  </a:extLst>
                </a:gridCol>
                <a:gridCol w="398483">
                  <a:extLst>
                    <a:ext uri="{9D8B030D-6E8A-4147-A177-3AD203B41FA5}">
                      <a16:colId xmlns:a16="http://schemas.microsoft.com/office/drawing/2014/main" val="2092005989"/>
                    </a:ext>
                  </a:extLst>
                </a:gridCol>
                <a:gridCol w="405740">
                  <a:extLst>
                    <a:ext uri="{9D8B030D-6E8A-4147-A177-3AD203B41FA5}">
                      <a16:colId xmlns:a16="http://schemas.microsoft.com/office/drawing/2014/main" val="177502036"/>
                    </a:ext>
                  </a:extLst>
                </a:gridCol>
                <a:gridCol w="391226">
                  <a:extLst>
                    <a:ext uri="{9D8B030D-6E8A-4147-A177-3AD203B41FA5}">
                      <a16:colId xmlns:a16="http://schemas.microsoft.com/office/drawing/2014/main" val="2975284766"/>
                    </a:ext>
                  </a:extLst>
                </a:gridCol>
                <a:gridCol w="398483">
                  <a:extLst>
                    <a:ext uri="{9D8B030D-6E8A-4147-A177-3AD203B41FA5}">
                      <a16:colId xmlns:a16="http://schemas.microsoft.com/office/drawing/2014/main" val="1122323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339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80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863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37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1694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4946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2146609"/>
                  </a:ext>
                </a:extLst>
              </a:tr>
            </a:tbl>
          </a:graphicData>
        </a:graphic>
      </p:graphicFrame>
      <p:graphicFrame>
        <p:nvGraphicFramePr>
          <p:cNvPr id="12" name="표 5">
            <a:extLst>
              <a:ext uri="{FF2B5EF4-FFF2-40B4-BE49-F238E27FC236}">
                <a16:creationId xmlns:a16="http://schemas.microsoft.com/office/drawing/2014/main" id="{6977DA57-F2CA-36B5-D3B1-3F7C657AF371}"/>
              </a:ext>
            </a:extLst>
          </p:cNvPr>
          <p:cNvGraphicFramePr>
            <a:graphicFrameLocks noGrp="1"/>
          </p:cNvGraphicFramePr>
          <p:nvPr/>
        </p:nvGraphicFramePr>
        <p:xfrm>
          <a:off x="7798207" y="3040797"/>
          <a:ext cx="1925785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218">
                  <a:extLst>
                    <a:ext uri="{9D8B030D-6E8A-4147-A177-3AD203B41FA5}">
                      <a16:colId xmlns:a16="http://schemas.microsoft.com/office/drawing/2014/main" val="2087189877"/>
                    </a:ext>
                  </a:extLst>
                </a:gridCol>
                <a:gridCol w="399014">
                  <a:extLst>
                    <a:ext uri="{9D8B030D-6E8A-4147-A177-3AD203B41FA5}">
                      <a16:colId xmlns:a16="http://schemas.microsoft.com/office/drawing/2014/main" val="2242288287"/>
                    </a:ext>
                  </a:extLst>
                </a:gridCol>
                <a:gridCol w="388851">
                  <a:extLst>
                    <a:ext uri="{9D8B030D-6E8A-4147-A177-3AD203B41FA5}">
                      <a16:colId xmlns:a16="http://schemas.microsoft.com/office/drawing/2014/main" val="1345895136"/>
                    </a:ext>
                  </a:extLst>
                </a:gridCol>
                <a:gridCol w="388851">
                  <a:extLst>
                    <a:ext uri="{9D8B030D-6E8A-4147-A177-3AD203B41FA5}">
                      <a16:colId xmlns:a16="http://schemas.microsoft.com/office/drawing/2014/main" val="2092005989"/>
                    </a:ext>
                  </a:extLst>
                </a:gridCol>
                <a:gridCol w="388851">
                  <a:extLst>
                    <a:ext uri="{9D8B030D-6E8A-4147-A177-3AD203B41FA5}">
                      <a16:colId xmlns:a16="http://schemas.microsoft.com/office/drawing/2014/main" val="177502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339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80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863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37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69440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46251C2-EFC6-E6A4-A950-F9AF2498A998}"/>
              </a:ext>
            </a:extLst>
          </p:cNvPr>
          <p:cNvSpPr txBox="1"/>
          <p:nvPr/>
        </p:nvSpPr>
        <p:spPr>
          <a:xfrm>
            <a:off x="484910" y="974181"/>
            <a:ext cx="4100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7x7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input image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3AAEDD-2A3E-6220-3014-0A48217EE703}"/>
              </a:ext>
            </a:extLst>
          </p:cNvPr>
          <p:cNvSpPr txBox="1"/>
          <p:nvPr/>
        </p:nvSpPr>
        <p:spPr>
          <a:xfrm>
            <a:off x="7288245" y="974180"/>
            <a:ext cx="3449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output image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AD0EE0-E578-9C06-417F-624A5638604C}"/>
              </a:ext>
            </a:extLst>
          </p:cNvPr>
          <p:cNvSpPr txBox="1"/>
          <p:nvPr/>
        </p:nvSpPr>
        <p:spPr>
          <a:xfrm>
            <a:off x="4691189" y="1623639"/>
            <a:ext cx="2144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3x3 kernel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6" name="표 5">
            <a:extLst>
              <a:ext uri="{FF2B5EF4-FFF2-40B4-BE49-F238E27FC236}">
                <a16:creationId xmlns:a16="http://schemas.microsoft.com/office/drawing/2014/main" id="{0C1B4C7F-6B16-D58B-751D-A805FDB245E4}"/>
              </a:ext>
            </a:extLst>
          </p:cNvPr>
          <p:cNvGraphicFramePr>
            <a:graphicFrameLocks noGrp="1"/>
          </p:cNvGraphicFramePr>
          <p:nvPr/>
        </p:nvGraphicFramePr>
        <p:xfrm>
          <a:off x="4776970" y="2500076"/>
          <a:ext cx="1787236" cy="16997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8157">
                  <a:extLst>
                    <a:ext uri="{9D8B030D-6E8A-4147-A177-3AD203B41FA5}">
                      <a16:colId xmlns:a16="http://schemas.microsoft.com/office/drawing/2014/main" val="2087189877"/>
                    </a:ext>
                  </a:extLst>
                </a:gridCol>
                <a:gridCol w="590845">
                  <a:extLst>
                    <a:ext uri="{9D8B030D-6E8A-4147-A177-3AD203B41FA5}">
                      <a16:colId xmlns:a16="http://schemas.microsoft.com/office/drawing/2014/main" val="2242288287"/>
                    </a:ext>
                  </a:extLst>
                </a:gridCol>
                <a:gridCol w="598234">
                  <a:extLst>
                    <a:ext uri="{9D8B030D-6E8A-4147-A177-3AD203B41FA5}">
                      <a16:colId xmlns:a16="http://schemas.microsoft.com/office/drawing/2014/main" val="1345895136"/>
                    </a:ext>
                  </a:extLst>
                </a:gridCol>
              </a:tblGrid>
              <a:tr h="5665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w00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w01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w02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339589"/>
                  </a:ext>
                </a:extLst>
              </a:tr>
              <a:tr h="5665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w10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w11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w21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80256"/>
                  </a:ext>
                </a:extLst>
              </a:tr>
              <a:tr h="5665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w20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w21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w22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863167"/>
                  </a:ext>
                </a:extLst>
              </a:tr>
            </a:tbl>
          </a:graphicData>
        </a:graphic>
      </p:graphicFrame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68D26604-5790-4F4F-DD00-4AD5776DC82D}"/>
              </a:ext>
            </a:extLst>
          </p:cNvPr>
          <p:cNvSpPr/>
          <p:nvPr/>
        </p:nvSpPr>
        <p:spPr>
          <a:xfrm>
            <a:off x="2468008" y="3040798"/>
            <a:ext cx="2172086" cy="24374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C45497-1686-CEE6-B543-B1670CA94460}"/>
              </a:ext>
            </a:extLst>
          </p:cNvPr>
          <p:cNvSpPr txBox="1"/>
          <p:nvPr/>
        </p:nvSpPr>
        <p:spPr>
          <a:xfrm>
            <a:off x="3857656" y="2580518"/>
            <a:ext cx="5252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*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108481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87FA775B-C891-8375-CB09-738D6D0A8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ko-KR" altLang="en-US" dirty="0" err="1"/>
              <a:t>컨볼루션</a:t>
            </a:r>
            <a:r>
              <a:rPr lang="ko-KR" altLang="en-US" dirty="0"/>
              <a:t> 신경망 </a:t>
            </a:r>
            <a:r>
              <a:rPr lang="en-US" altLang="ko-KR" dirty="0"/>
              <a:t>(CNN: Convolutional Neural Network)</a:t>
            </a:r>
            <a:r>
              <a:rPr lang="ko-KR" altLang="en-US" dirty="0"/>
              <a:t> </a:t>
            </a:r>
          </a:p>
        </p:txBody>
      </p:sp>
      <p:graphicFrame>
        <p:nvGraphicFramePr>
          <p:cNvPr id="11" name="표 5">
            <a:extLst>
              <a:ext uri="{FF2B5EF4-FFF2-40B4-BE49-F238E27FC236}">
                <a16:creationId xmlns:a16="http://schemas.microsoft.com/office/drawing/2014/main" id="{3815E1F6-8386-3164-9A6C-BFAD515B30A5}"/>
              </a:ext>
            </a:extLst>
          </p:cNvPr>
          <p:cNvGraphicFramePr>
            <a:graphicFrameLocks noGrp="1"/>
          </p:cNvGraphicFramePr>
          <p:nvPr/>
        </p:nvGraphicFramePr>
        <p:xfrm>
          <a:off x="674255" y="2634791"/>
          <a:ext cx="2789381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8483">
                  <a:extLst>
                    <a:ext uri="{9D8B030D-6E8A-4147-A177-3AD203B41FA5}">
                      <a16:colId xmlns:a16="http://schemas.microsoft.com/office/drawing/2014/main" val="2087189877"/>
                    </a:ext>
                  </a:extLst>
                </a:gridCol>
                <a:gridCol w="398483">
                  <a:extLst>
                    <a:ext uri="{9D8B030D-6E8A-4147-A177-3AD203B41FA5}">
                      <a16:colId xmlns:a16="http://schemas.microsoft.com/office/drawing/2014/main" val="2242288287"/>
                    </a:ext>
                  </a:extLst>
                </a:gridCol>
                <a:gridCol w="398483">
                  <a:extLst>
                    <a:ext uri="{9D8B030D-6E8A-4147-A177-3AD203B41FA5}">
                      <a16:colId xmlns:a16="http://schemas.microsoft.com/office/drawing/2014/main" val="1345895136"/>
                    </a:ext>
                  </a:extLst>
                </a:gridCol>
                <a:gridCol w="398483">
                  <a:extLst>
                    <a:ext uri="{9D8B030D-6E8A-4147-A177-3AD203B41FA5}">
                      <a16:colId xmlns:a16="http://schemas.microsoft.com/office/drawing/2014/main" val="2092005989"/>
                    </a:ext>
                  </a:extLst>
                </a:gridCol>
                <a:gridCol w="405740">
                  <a:extLst>
                    <a:ext uri="{9D8B030D-6E8A-4147-A177-3AD203B41FA5}">
                      <a16:colId xmlns:a16="http://schemas.microsoft.com/office/drawing/2014/main" val="177502036"/>
                    </a:ext>
                  </a:extLst>
                </a:gridCol>
                <a:gridCol w="391226">
                  <a:extLst>
                    <a:ext uri="{9D8B030D-6E8A-4147-A177-3AD203B41FA5}">
                      <a16:colId xmlns:a16="http://schemas.microsoft.com/office/drawing/2014/main" val="2975284766"/>
                    </a:ext>
                  </a:extLst>
                </a:gridCol>
                <a:gridCol w="398483">
                  <a:extLst>
                    <a:ext uri="{9D8B030D-6E8A-4147-A177-3AD203B41FA5}">
                      <a16:colId xmlns:a16="http://schemas.microsoft.com/office/drawing/2014/main" val="1122323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339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80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863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37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1694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4946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2146609"/>
                  </a:ext>
                </a:extLst>
              </a:tr>
            </a:tbl>
          </a:graphicData>
        </a:graphic>
      </p:graphicFrame>
      <p:graphicFrame>
        <p:nvGraphicFramePr>
          <p:cNvPr id="12" name="표 5">
            <a:extLst>
              <a:ext uri="{FF2B5EF4-FFF2-40B4-BE49-F238E27FC236}">
                <a16:creationId xmlns:a16="http://schemas.microsoft.com/office/drawing/2014/main" id="{6977DA57-F2CA-36B5-D3B1-3F7C657AF371}"/>
              </a:ext>
            </a:extLst>
          </p:cNvPr>
          <p:cNvGraphicFramePr>
            <a:graphicFrameLocks noGrp="1"/>
          </p:cNvGraphicFramePr>
          <p:nvPr/>
        </p:nvGraphicFramePr>
        <p:xfrm>
          <a:off x="7798207" y="3040797"/>
          <a:ext cx="1925785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218">
                  <a:extLst>
                    <a:ext uri="{9D8B030D-6E8A-4147-A177-3AD203B41FA5}">
                      <a16:colId xmlns:a16="http://schemas.microsoft.com/office/drawing/2014/main" val="2087189877"/>
                    </a:ext>
                  </a:extLst>
                </a:gridCol>
                <a:gridCol w="399014">
                  <a:extLst>
                    <a:ext uri="{9D8B030D-6E8A-4147-A177-3AD203B41FA5}">
                      <a16:colId xmlns:a16="http://schemas.microsoft.com/office/drawing/2014/main" val="2242288287"/>
                    </a:ext>
                  </a:extLst>
                </a:gridCol>
                <a:gridCol w="388851">
                  <a:extLst>
                    <a:ext uri="{9D8B030D-6E8A-4147-A177-3AD203B41FA5}">
                      <a16:colId xmlns:a16="http://schemas.microsoft.com/office/drawing/2014/main" val="1345895136"/>
                    </a:ext>
                  </a:extLst>
                </a:gridCol>
                <a:gridCol w="388851">
                  <a:extLst>
                    <a:ext uri="{9D8B030D-6E8A-4147-A177-3AD203B41FA5}">
                      <a16:colId xmlns:a16="http://schemas.microsoft.com/office/drawing/2014/main" val="2092005989"/>
                    </a:ext>
                  </a:extLst>
                </a:gridCol>
                <a:gridCol w="388851">
                  <a:extLst>
                    <a:ext uri="{9D8B030D-6E8A-4147-A177-3AD203B41FA5}">
                      <a16:colId xmlns:a16="http://schemas.microsoft.com/office/drawing/2014/main" val="177502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339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80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863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37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69440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46251C2-EFC6-E6A4-A950-F9AF2498A998}"/>
              </a:ext>
            </a:extLst>
          </p:cNvPr>
          <p:cNvSpPr txBox="1"/>
          <p:nvPr/>
        </p:nvSpPr>
        <p:spPr>
          <a:xfrm>
            <a:off x="484910" y="974181"/>
            <a:ext cx="4100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7x7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input image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3AAEDD-2A3E-6220-3014-0A48217EE703}"/>
              </a:ext>
            </a:extLst>
          </p:cNvPr>
          <p:cNvSpPr txBox="1"/>
          <p:nvPr/>
        </p:nvSpPr>
        <p:spPr>
          <a:xfrm>
            <a:off x="7288245" y="974180"/>
            <a:ext cx="3449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output image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AD0EE0-E578-9C06-417F-624A5638604C}"/>
              </a:ext>
            </a:extLst>
          </p:cNvPr>
          <p:cNvSpPr txBox="1"/>
          <p:nvPr/>
        </p:nvSpPr>
        <p:spPr>
          <a:xfrm>
            <a:off x="4691189" y="1623639"/>
            <a:ext cx="2144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3x3 kernel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6" name="표 5">
            <a:extLst>
              <a:ext uri="{FF2B5EF4-FFF2-40B4-BE49-F238E27FC236}">
                <a16:creationId xmlns:a16="http://schemas.microsoft.com/office/drawing/2014/main" id="{0C1B4C7F-6B16-D58B-751D-A805FDB245E4}"/>
              </a:ext>
            </a:extLst>
          </p:cNvPr>
          <p:cNvGraphicFramePr>
            <a:graphicFrameLocks noGrp="1"/>
          </p:cNvGraphicFramePr>
          <p:nvPr/>
        </p:nvGraphicFramePr>
        <p:xfrm>
          <a:off x="4776970" y="2500076"/>
          <a:ext cx="1787236" cy="16997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8157">
                  <a:extLst>
                    <a:ext uri="{9D8B030D-6E8A-4147-A177-3AD203B41FA5}">
                      <a16:colId xmlns:a16="http://schemas.microsoft.com/office/drawing/2014/main" val="2087189877"/>
                    </a:ext>
                  </a:extLst>
                </a:gridCol>
                <a:gridCol w="590845">
                  <a:extLst>
                    <a:ext uri="{9D8B030D-6E8A-4147-A177-3AD203B41FA5}">
                      <a16:colId xmlns:a16="http://schemas.microsoft.com/office/drawing/2014/main" val="2242288287"/>
                    </a:ext>
                  </a:extLst>
                </a:gridCol>
                <a:gridCol w="598234">
                  <a:extLst>
                    <a:ext uri="{9D8B030D-6E8A-4147-A177-3AD203B41FA5}">
                      <a16:colId xmlns:a16="http://schemas.microsoft.com/office/drawing/2014/main" val="1345895136"/>
                    </a:ext>
                  </a:extLst>
                </a:gridCol>
              </a:tblGrid>
              <a:tr h="5665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w00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w01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w02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339589"/>
                  </a:ext>
                </a:extLst>
              </a:tr>
              <a:tr h="5665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w10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w11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w21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80256"/>
                  </a:ext>
                </a:extLst>
              </a:tr>
              <a:tr h="5665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w20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w21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w22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863167"/>
                  </a:ext>
                </a:extLst>
              </a:tr>
            </a:tbl>
          </a:graphicData>
        </a:graphic>
      </p:graphicFrame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68D26604-5790-4F4F-DD00-4AD5776DC82D}"/>
              </a:ext>
            </a:extLst>
          </p:cNvPr>
          <p:cNvSpPr/>
          <p:nvPr/>
        </p:nvSpPr>
        <p:spPr>
          <a:xfrm>
            <a:off x="2468008" y="3040798"/>
            <a:ext cx="2172086" cy="24374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C45497-1686-CEE6-B543-B1670CA94460}"/>
              </a:ext>
            </a:extLst>
          </p:cNvPr>
          <p:cNvSpPr txBox="1"/>
          <p:nvPr/>
        </p:nvSpPr>
        <p:spPr>
          <a:xfrm>
            <a:off x="3857656" y="2580518"/>
            <a:ext cx="5252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*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067673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87FA775B-C891-8375-CB09-738D6D0A8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ko-KR" altLang="en-US" dirty="0" err="1"/>
              <a:t>컨볼루션</a:t>
            </a:r>
            <a:r>
              <a:rPr lang="ko-KR" altLang="en-US" dirty="0"/>
              <a:t> 신경망 </a:t>
            </a:r>
            <a:r>
              <a:rPr lang="en-US" altLang="ko-KR" dirty="0"/>
              <a:t>(CNN: Convolutional Neural Network)</a:t>
            </a:r>
            <a:r>
              <a:rPr lang="ko-KR" altLang="en-US" dirty="0"/>
              <a:t> 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9552445A-AACB-9BDE-8CB0-C50CC00AD000}"/>
              </a:ext>
            </a:extLst>
          </p:cNvPr>
          <p:cNvGraphicFramePr>
            <a:graphicFrameLocks noGrp="1"/>
          </p:cNvGraphicFramePr>
          <p:nvPr/>
        </p:nvGraphicFramePr>
        <p:xfrm>
          <a:off x="674255" y="2634791"/>
          <a:ext cx="2789381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8483">
                  <a:extLst>
                    <a:ext uri="{9D8B030D-6E8A-4147-A177-3AD203B41FA5}">
                      <a16:colId xmlns:a16="http://schemas.microsoft.com/office/drawing/2014/main" val="2087189877"/>
                    </a:ext>
                  </a:extLst>
                </a:gridCol>
                <a:gridCol w="398483">
                  <a:extLst>
                    <a:ext uri="{9D8B030D-6E8A-4147-A177-3AD203B41FA5}">
                      <a16:colId xmlns:a16="http://schemas.microsoft.com/office/drawing/2014/main" val="2242288287"/>
                    </a:ext>
                  </a:extLst>
                </a:gridCol>
                <a:gridCol w="398483">
                  <a:extLst>
                    <a:ext uri="{9D8B030D-6E8A-4147-A177-3AD203B41FA5}">
                      <a16:colId xmlns:a16="http://schemas.microsoft.com/office/drawing/2014/main" val="1345895136"/>
                    </a:ext>
                  </a:extLst>
                </a:gridCol>
                <a:gridCol w="398483">
                  <a:extLst>
                    <a:ext uri="{9D8B030D-6E8A-4147-A177-3AD203B41FA5}">
                      <a16:colId xmlns:a16="http://schemas.microsoft.com/office/drawing/2014/main" val="2092005989"/>
                    </a:ext>
                  </a:extLst>
                </a:gridCol>
                <a:gridCol w="405740">
                  <a:extLst>
                    <a:ext uri="{9D8B030D-6E8A-4147-A177-3AD203B41FA5}">
                      <a16:colId xmlns:a16="http://schemas.microsoft.com/office/drawing/2014/main" val="177502036"/>
                    </a:ext>
                  </a:extLst>
                </a:gridCol>
                <a:gridCol w="391226">
                  <a:extLst>
                    <a:ext uri="{9D8B030D-6E8A-4147-A177-3AD203B41FA5}">
                      <a16:colId xmlns:a16="http://schemas.microsoft.com/office/drawing/2014/main" val="2975284766"/>
                    </a:ext>
                  </a:extLst>
                </a:gridCol>
                <a:gridCol w="398483">
                  <a:extLst>
                    <a:ext uri="{9D8B030D-6E8A-4147-A177-3AD203B41FA5}">
                      <a16:colId xmlns:a16="http://schemas.microsoft.com/office/drawing/2014/main" val="1122323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4339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180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0863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37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1694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4946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2146609"/>
                  </a:ext>
                </a:extLst>
              </a:tr>
            </a:tbl>
          </a:graphicData>
        </a:graphic>
      </p:graphicFrame>
      <p:graphicFrame>
        <p:nvGraphicFramePr>
          <p:cNvPr id="21" name="표 5">
            <a:extLst>
              <a:ext uri="{FF2B5EF4-FFF2-40B4-BE49-F238E27FC236}">
                <a16:creationId xmlns:a16="http://schemas.microsoft.com/office/drawing/2014/main" id="{034A4F88-D93E-6665-4499-B82CB15ABB3B}"/>
              </a:ext>
            </a:extLst>
          </p:cNvPr>
          <p:cNvGraphicFramePr>
            <a:graphicFrameLocks noGrp="1"/>
          </p:cNvGraphicFramePr>
          <p:nvPr/>
        </p:nvGraphicFramePr>
        <p:xfrm>
          <a:off x="7798207" y="3040797"/>
          <a:ext cx="1925785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218">
                  <a:extLst>
                    <a:ext uri="{9D8B030D-6E8A-4147-A177-3AD203B41FA5}">
                      <a16:colId xmlns:a16="http://schemas.microsoft.com/office/drawing/2014/main" val="2087189877"/>
                    </a:ext>
                  </a:extLst>
                </a:gridCol>
                <a:gridCol w="399014">
                  <a:extLst>
                    <a:ext uri="{9D8B030D-6E8A-4147-A177-3AD203B41FA5}">
                      <a16:colId xmlns:a16="http://schemas.microsoft.com/office/drawing/2014/main" val="2242288287"/>
                    </a:ext>
                  </a:extLst>
                </a:gridCol>
                <a:gridCol w="388851">
                  <a:extLst>
                    <a:ext uri="{9D8B030D-6E8A-4147-A177-3AD203B41FA5}">
                      <a16:colId xmlns:a16="http://schemas.microsoft.com/office/drawing/2014/main" val="1345895136"/>
                    </a:ext>
                  </a:extLst>
                </a:gridCol>
                <a:gridCol w="388851">
                  <a:extLst>
                    <a:ext uri="{9D8B030D-6E8A-4147-A177-3AD203B41FA5}">
                      <a16:colId xmlns:a16="http://schemas.microsoft.com/office/drawing/2014/main" val="2092005989"/>
                    </a:ext>
                  </a:extLst>
                </a:gridCol>
                <a:gridCol w="388851">
                  <a:extLst>
                    <a:ext uri="{9D8B030D-6E8A-4147-A177-3AD203B41FA5}">
                      <a16:colId xmlns:a16="http://schemas.microsoft.com/office/drawing/2014/main" val="177502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339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80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863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37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694408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DD661864-28B2-EE31-1D26-14E7F25A8955}"/>
              </a:ext>
            </a:extLst>
          </p:cNvPr>
          <p:cNvSpPr txBox="1"/>
          <p:nvPr/>
        </p:nvSpPr>
        <p:spPr>
          <a:xfrm>
            <a:off x="484910" y="974181"/>
            <a:ext cx="4100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7x7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input image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1EABC6-155C-A30A-3FED-AF4524BC04D6}"/>
              </a:ext>
            </a:extLst>
          </p:cNvPr>
          <p:cNvSpPr txBox="1"/>
          <p:nvPr/>
        </p:nvSpPr>
        <p:spPr>
          <a:xfrm>
            <a:off x="7288245" y="974180"/>
            <a:ext cx="3449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output image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D34C03-2120-12E0-70B0-729CBFB9E087}"/>
              </a:ext>
            </a:extLst>
          </p:cNvPr>
          <p:cNvSpPr txBox="1"/>
          <p:nvPr/>
        </p:nvSpPr>
        <p:spPr>
          <a:xfrm>
            <a:off x="4691189" y="1623639"/>
            <a:ext cx="2144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3x3 kernel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5" name="표 5">
            <a:extLst>
              <a:ext uri="{FF2B5EF4-FFF2-40B4-BE49-F238E27FC236}">
                <a16:creationId xmlns:a16="http://schemas.microsoft.com/office/drawing/2014/main" id="{C2B71139-2831-2E21-8EB6-67F879F61FB2}"/>
              </a:ext>
            </a:extLst>
          </p:cNvPr>
          <p:cNvGraphicFramePr>
            <a:graphicFrameLocks noGrp="1"/>
          </p:cNvGraphicFramePr>
          <p:nvPr/>
        </p:nvGraphicFramePr>
        <p:xfrm>
          <a:off x="4776970" y="2500076"/>
          <a:ext cx="1787236" cy="16997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8157">
                  <a:extLst>
                    <a:ext uri="{9D8B030D-6E8A-4147-A177-3AD203B41FA5}">
                      <a16:colId xmlns:a16="http://schemas.microsoft.com/office/drawing/2014/main" val="2087189877"/>
                    </a:ext>
                  </a:extLst>
                </a:gridCol>
                <a:gridCol w="590845">
                  <a:extLst>
                    <a:ext uri="{9D8B030D-6E8A-4147-A177-3AD203B41FA5}">
                      <a16:colId xmlns:a16="http://schemas.microsoft.com/office/drawing/2014/main" val="2242288287"/>
                    </a:ext>
                  </a:extLst>
                </a:gridCol>
                <a:gridCol w="598234">
                  <a:extLst>
                    <a:ext uri="{9D8B030D-6E8A-4147-A177-3AD203B41FA5}">
                      <a16:colId xmlns:a16="http://schemas.microsoft.com/office/drawing/2014/main" val="1345895136"/>
                    </a:ext>
                  </a:extLst>
                </a:gridCol>
              </a:tblGrid>
              <a:tr h="5665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w00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w01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w02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339589"/>
                  </a:ext>
                </a:extLst>
              </a:tr>
              <a:tr h="5665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w10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w11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w21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80256"/>
                  </a:ext>
                </a:extLst>
              </a:tr>
              <a:tr h="5665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w20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w21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w22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863167"/>
                  </a:ext>
                </a:extLst>
              </a:tr>
            </a:tbl>
          </a:graphicData>
        </a:graphic>
      </p:graphicFrame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5457B26E-A815-45C6-0CDF-A15EB2EEF55E}"/>
              </a:ext>
            </a:extLst>
          </p:cNvPr>
          <p:cNvSpPr/>
          <p:nvPr/>
        </p:nvSpPr>
        <p:spPr>
          <a:xfrm>
            <a:off x="1523641" y="3349959"/>
            <a:ext cx="3062213" cy="24374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F85BB5-85CD-6BAF-ED8B-FDBD2E3FD249}"/>
              </a:ext>
            </a:extLst>
          </p:cNvPr>
          <p:cNvSpPr txBox="1"/>
          <p:nvPr/>
        </p:nvSpPr>
        <p:spPr>
          <a:xfrm>
            <a:off x="3857656" y="2580518"/>
            <a:ext cx="5252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*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254756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87FA775B-C891-8375-CB09-738D6D0A8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ko-KR" altLang="en-US" dirty="0" err="1"/>
              <a:t>컨볼루션</a:t>
            </a:r>
            <a:r>
              <a:rPr lang="ko-KR" altLang="en-US" dirty="0"/>
              <a:t> 신경망 </a:t>
            </a:r>
            <a:r>
              <a:rPr lang="en-US" altLang="ko-KR" dirty="0"/>
              <a:t>(CNN: Convolutional Neural Network)</a:t>
            </a:r>
            <a:r>
              <a:rPr lang="ko-KR" altLang="en-US" dirty="0"/>
              <a:t> </a:t>
            </a:r>
          </a:p>
        </p:txBody>
      </p:sp>
      <p:graphicFrame>
        <p:nvGraphicFramePr>
          <p:cNvPr id="11" name="표 5">
            <a:extLst>
              <a:ext uri="{FF2B5EF4-FFF2-40B4-BE49-F238E27FC236}">
                <a16:creationId xmlns:a16="http://schemas.microsoft.com/office/drawing/2014/main" id="{7D98809C-F408-0973-413B-6F74BBE10512}"/>
              </a:ext>
            </a:extLst>
          </p:cNvPr>
          <p:cNvGraphicFramePr>
            <a:graphicFrameLocks noGrp="1"/>
          </p:cNvGraphicFramePr>
          <p:nvPr/>
        </p:nvGraphicFramePr>
        <p:xfrm>
          <a:off x="674255" y="2634791"/>
          <a:ext cx="2789381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8483">
                  <a:extLst>
                    <a:ext uri="{9D8B030D-6E8A-4147-A177-3AD203B41FA5}">
                      <a16:colId xmlns:a16="http://schemas.microsoft.com/office/drawing/2014/main" val="2087189877"/>
                    </a:ext>
                  </a:extLst>
                </a:gridCol>
                <a:gridCol w="398483">
                  <a:extLst>
                    <a:ext uri="{9D8B030D-6E8A-4147-A177-3AD203B41FA5}">
                      <a16:colId xmlns:a16="http://schemas.microsoft.com/office/drawing/2014/main" val="2242288287"/>
                    </a:ext>
                  </a:extLst>
                </a:gridCol>
                <a:gridCol w="398483">
                  <a:extLst>
                    <a:ext uri="{9D8B030D-6E8A-4147-A177-3AD203B41FA5}">
                      <a16:colId xmlns:a16="http://schemas.microsoft.com/office/drawing/2014/main" val="1345895136"/>
                    </a:ext>
                  </a:extLst>
                </a:gridCol>
                <a:gridCol w="398483">
                  <a:extLst>
                    <a:ext uri="{9D8B030D-6E8A-4147-A177-3AD203B41FA5}">
                      <a16:colId xmlns:a16="http://schemas.microsoft.com/office/drawing/2014/main" val="2092005989"/>
                    </a:ext>
                  </a:extLst>
                </a:gridCol>
                <a:gridCol w="405740">
                  <a:extLst>
                    <a:ext uri="{9D8B030D-6E8A-4147-A177-3AD203B41FA5}">
                      <a16:colId xmlns:a16="http://schemas.microsoft.com/office/drawing/2014/main" val="177502036"/>
                    </a:ext>
                  </a:extLst>
                </a:gridCol>
                <a:gridCol w="391226">
                  <a:extLst>
                    <a:ext uri="{9D8B030D-6E8A-4147-A177-3AD203B41FA5}">
                      <a16:colId xmlns:a16="http://schemas.microsoft.com/office/drawing/2014/main" val="2975284766"/>
                    </a:ext>
                  </a:extLst>
                </a:gridCol>
                <a:gridCol w="398483">
                  <a:extLst>
                    <a:ext uri="{9D8B030D-6E8A-4147-A177-3AD203B41FA5}">
                      <a16:colId xmlns:a16="http://schemas.microsoft.com/office/drawing/2014/main" val="1122323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4339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180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0863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37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1694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4946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2146609"/>
                  </a:ext>
                </a:extLst>
              </a:tr>
            </a:tbl>
          </a:graphicData>
        </a:graphic>
      </p:graphicFrame>
      <p:graphicFrame>
        <p:nvGraphicFramePr>
          <p:cNvPr id="12" name="표 5">
            <a:extLst>
              <a:ext uri="{FF2B5EF4-FFF2-40B4-BE49-F238E27FC236}">
                <a16:creationId xmlns:a16="http://schemas.microsoft.com/office/drawing/2014/main" id="{DEA50412-D1EC-AB0B-CDC8-BE18362CC069}"/>
              </a:ext>
            </a:extLst>
          </p:cNvPr>
          <p:cNvGraphicFramePr>
            <a:graphicFrameLocks noGrp="1"/>
          </p:cNvGraphicFramePr>
          <p:nvPr/>
        </p:nvGraphicFramePr>
        <p:xfrm>
          <a:off x="7798207" y="3040797"/>
          <a:ext cx="1925785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218">
                  <a:extLst>
                    <a:ext uri="{9D8B030D-6E8A-4147-A177-3AD203B41FA5}">
                      <a16:colId xmlns:a16="http://schemas.microsoft.com/office/drawing/2014/main" val="2087189877"/>
                    </a:ext>
                  </a:extLst>
                </a:gridCol>
                <a:gridCol w="399014">
                  <a:extLst>
                    <a:ext uri="{9D8B030D-6E8A-4147-A177-3AD203B41FA5}">
                      <a16:colId xmlns:a16="http://schemas.microsoft.com/office/drawing/2014/main" val="2242288287"/>
                    </a:ext>
                  </a:extLst>
                </a:gridCol>
                <a:gridCol w="388851">
                  <a:extLst>
                    <a:ext uri="{9D8B030D-6E8A-4147-A177-3AD203B41FA5}">
                      <a16:colId xmlns:a16="http://schemas.microsoft.com/office/drawing/2014/main" val="1345895136"/>
                    </a:ext>
                  </a:extLst>
                </a:gridCol>
                <a:gridCol w="388851">
                  <a:extLst>
                    <a:ext uri="{9D8B030D-6E8A-4147-A177-3AD203B41FA5}">
                      <a16:colId xmlns:a16="http://schemas.microsoft.com/office/drawing/2014/main" val="2092005989"/>
                    </a:ext>
                  </a:extLst>
                </a:gridCol>
                <a:gridCol w="388851">
                  <a:extLst>
                    <a:ext uri="{9D8B030D-6E8A-4147-A177-3AD203B41FA5}">
                      <a16:colId xmlns:a16="http://schemas.microsoft.com/office/drawing/2014/main" val="177502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339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80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863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37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69440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84B095C9-98A2-C5C6-FCF3-779D6347A08A}"/>
              </a:ext>
            </a:extLst>
          </p:cNvPr>
          <p:cNvSpPr txBox="1"/>
          <p:nvPr/>
        </p:nvSpPr>
        <p:spPr>
          <a:xfrm>
            <a:off x="484910" y="974181"/>
            <a:ext cx="4100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7x7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input image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BCF156-5BCC-55FE-AF0E-201A84E0094B}"/>
              </a:ext>
            </a:extLst>
          </p:cNvPr>
          <p:cNvSpPr txBox="1"/>
          <p:nvPr/>
        </p:nvSpPr>
        <p:spPr>
          <a:xfrm>
            <a:off x="7288245" y="974180"/>
            <a:ext cx="3449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output image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5E75A4-2F82-66E1-9976-73BAC8BCCD06}"/>
              </a:ext>
            </a:extLst>
          </p:cNvPr>
          <p:cNvSpPr txBox="1"/>
          <p:nvPr/>
        </p:nvSpPr>
        <p:spPr>
          <a:xfrm>
            <a:off x="4691189" y="1623639"/>
            <a:ext cx="2144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3x3 kernel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6" name="표 5">
            <a:extLst>
              <a:ext uri="{FF2B5EF4-FFF2-40B4-BE49-F238E27FC236}">
                <a16:creationId xmlns:a16="http://schemas.microsoft.com/office/drawing/2014/main" id="{E1B5D5C9-6ABB-6A6E-3286-CF075768C2AA}"/>
              </a:ext>
            </a:extLst>
          </p:cNvPr>
          <p:cNvGraphicFramePr>
            <a:graphicFrameLocks noGrp="1"/>
          </p:cNvGraphicFramePr>
          <p:nvPr/>
        </p:nvGraphicFramePr>
        <p:xfrm>
          <a:off x="4776970" y="2500076"/>
          <a:ext cx="1787236" cy="16997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8157">
                  <a:extLst>
                    <a:ext uri="{9D8B030D-6E8A-4147-A177-3AD203B41FA5}">
                      <a16:colId xmlns:a16="http://schemas.microsoft.com/office/drawing/2014/main" val="2087189877"/>
                    </a:ext>
                  </a:extLst>
                </a:gridCol>
                <a:gridCol w="590845">
                  <a:extLst>
                    <a:ext uri="{9D8B030D-6E8A-4147-A177-3AD203B41FA5}">
                      <a16:colId xmlns:a16="http://schemas.microsoft.com/office/drawing/2014/main" val="2242288287"/>
                    </a:ext>
                  </a:extLst>
                </a:gridCol>
                <a:gridCol w="598234">
                  <a:extLst>
                    <a:ext uri="{9D8B030D-6E8A-4147-A177-3AD203B41FA5}">
                      <a16:colId xmlns:a16="http://schemas.microsoft.com/office/drawing/2014/main" val="1345895136"/>
                    </a:ext>
                  </a:extLst>
                </a:gridCol>
              </a:tblGrid>
              <a:tr h="5665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w00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w01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w02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339589"/>
                  </a:ext>
                </a:extLst>
              </a:tr>
              <a:tr h="5665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w10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w11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w21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80256"/>
                  </a:ext>
                </a:extLst>
              </a:tr>
              <a:tr h="5665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w20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w21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w22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863167"/>
                  </a:ext>
                </a:extLst>
              </a:tr>
            </a:tbl>
          </a:graphicData>
        </a:graphic>
      </p:graphicFrame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4EE9353E-010D-3ACD-4281-077BB9389C72}"/>
              </a:ext>
            </a:extLst>
          </p:cNvPr>
          <p:cNvSpPr/>
          <p:nvPr/>
        </p:nvSpPr>
        <p:spPr>
          <a:xfrm>
            <a:off x="1523641" y="3349959"/>
            <a:ext cx="3062213" cy="24374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D81B32-B091-D638-D1E1-1A4405094862}"/>
              </a:ext>
            </a:extLst>
          </p:cNvPr>
          <p:cNvSpPr txBox="1"/>
          <p:nvPr/>
        </p:nvSpPr>
        <p:spPr>
          <a:xfrm>
            <a:off x="3857656" y="2580518"/>
            <a:ext cx="5252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*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869660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87FA775B-C891-8375-CB09-738D6D0A8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ko-KR" altLang="en-US" dirty="0" err="1"/>
              <a:t>컨볼루션</a:t>
            </a:r>
            <a:r>
              <a:rPr lang="ko-KR" altLang="en-US" dirty="0"/>
              <a:t> 신경망 </a:t>
            </a:r>
            <a:r>
              <a:rPr lang="en-US" altLang="ko-KR" dirty="0"/>
              <a:t>(CNN: Convolutional Neural Network)</a:t>
            </a:r>
            <a:r>
              <a:rPr lang="ko-KR" altLang="en-US" dirty="0"/>
              <a:t> </a:t>
            </a:r>
          </a:p>
        </p:txBody>
      </p:sp>
      <p:graphicFrame>
        <p:nvGraphicFramePr>
          <p:cNvPr id="11" name="표 5">
            <a:extLst>
              <a:ext uri="{FF2B5EF4-FFF2-40B4-BE49-F238E27FC236}">
                <a16:creationId xmlns:a16="http://schemas.microsoft.com/office/drawing/2014/main" id="{158272AD-F727-D869-BD7E-CD0885B0885A}"/>
              </a:ext>
            </a:extLst>
          </p:cNvPr>
          <p:cNvGraphicFramePr>
            <a:graphicFrameLocks noGrp="1"/>
          </p:cNvGraphicFramePr>
          <p:nvPr/>
        </p:nvGraphicFramePr>
        <p:xfrm>
          <a:off x="674255" y="2634791"/>
          <a:ext cx="2789381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8483">
                  <a:extLst>
                    <a:ext uri="{9D8B030D-6E8A-4147-A177-3AD203B41FA5}">
                      <a16:colId xmlns:a16="http://schemas.microsoft.com/office/drawing/2014/main" val="2087189877"/>
                    </a:ext>
                  </a:extLst>
                </a:gridCol>
                <a:gridCol w="398483">
                  <a:extLst>
                    <a:ext uri="{9D8B030D-6E8A-4147-A177-3AD203B41FA5}">
                      <a16:colId xmlns:a16="http://schemas.microsoft.com/office/drawing/2014/main" val="2242288287"/>
                    </a:ext>
                  </a:extLst>
                </a:gridCol>
                <a:gridCol w="398483">
                  <a:extLst>
                    <a:ext uri="{9D8B030D-6E8A-4147-A177-3AD203B41FA5}">
                      <a16:colId xmlns:a16="http://schemas.microsoft.com/office/drawing/2014/main" val="1345895136"/>
                    </a:ext>
                  </a:extLst>
                </a:gridCol>
                <a:gridCol w="398483">
                  <a:extLst>
                    <a:ext uri="{9D8B030D-6E8A-4147-A177-3AD203B41FA5}">
                      <a16:colId xmlns:a16="http://schemas.microsoft.com/office/drawing/2014/main" val="2092005989"/>
                    </a:ext>
                  </a:extLst>
                </a:gridCol>
                <a:gridCol w="405740">
                  <a:extLst>
                    <a:ext uri="{9D8B030D-6E8A-4147-A177-3AD203B41FA5}">
                      <a16:colId xmlns:a16="http://schemas.microsoft.com/office/drawing/2014/main" val="177502036"/>
                    </a:ext>
                  </a:extLst>
                </a:gridCol>
                <a:gridCol w="391226">
                  <a:extLst>
                    <a:ext uri="{9D8B030D-6E8A-4147-A177-3AD203B41FA5}">
                      <a16:colId xmlns:a16="http://schemas.microsoft.com/office/drawing/2014/main" val="2975284766"/>
                    </a:ext>
                  </a:extLst>
                </a:gridCol>
                <a:gridCol w="398483">
                  <a:extLst>
                    <a:ext uri="{9D8B030D-6E8A-4147-A177-3AD203B41FA5}">
                      <a16:colId xmlns:a16="http://schemas.microsoft.com/office/drawing/2014/main" val="1122323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4339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180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0863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37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694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4946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146609"/>
                  </a:ext>
                </a:extLst>
              </a:tr>
            </a:tbl>
          </a:graphicData>
        </a:graphic>
      </p:graphicFrame>
      <p:graphicFrame>
        <p:nvGraphicFramePr>
          <p:cNvPr id="12" name="표 5">
            <a:extLst>
              <a:ext uri="{FF2B5EF4-FFF2-40B4-BE49-F238E27FC236}">
                <a16:creationId xmlns:a16="http://schemas.microsoft.com/office/drawing/2014/main" id="{3D2FF1FA-988B-2EA4-7FBA-34F1FDCA9D3C}"/>
              </a:ext>
            </a:extLst>
          </p:cNvPr>
          <p:cNvGraphicFramePr>
            <a:graphicFrameLocks noGrp="1"/>
          </p:cNvGraphicFramePr>
          <p:nvPr/>
        </p:nvGraphicFramePr>
        <p:xfrm>
          <a:off x="7798207" y="3040797"/>
          <a:ext cx="1925785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218">
                  <a:extLst>
                    <a:ext uri="{9D8B030D-6E8A-4147-A177-3AD203B41FA5}">
                      <a16:colId xmlns:a16="http://schemas.microsoft.com/office/drawing/2014/main" val="2087189877"/>
                    </a:ext>
                  </a:extLst>
                </a:gridCol>
                <a:gridCol w="399014">
                  <a:extLst>
                    <a:ext uri="{9D8B030D-6E8A-4147-A177-3AD203B41FA5}">
                      <a16:colId xmlns:a16="http://schemas.microsoft.com/office/drawing/2014/main" val="2242288287"/>
                    </a:ext>
                  </a:extLst>
                </a:gridCol>
                <a:gridCol w="388851">
                  <a:extLst>
                    <a:ext uri="{9D8B030D-6E8A-4147-A177-3AD203B41FA5}">
                      <a16:colId xmlns:a16="http://schemas.microsoft.com/office/drawing/2014/main" val="1345895136"/>
                    </a:ext>
                  </a:extLst>
                </a:gridCol>
                <a:gridCol w="388851">
                  <a:extLst>
                    <a:ext uri="{9D8B030D-6E8A-4147-A177-3AD203B41FA5}">
                      <a16:colId xmlns:a16="http://schemas.microsoft.com/office/drawing/2014/main" val="2092005989"/>
                    </a:ext>
                  </a:extLst>
                </a:gridCol>
                <a:gridCol w="388851">
                  <a:extLst>
                    <a:ext uri="{9D8B030D-6E8A-4147-A177-3AD203B41FA5}">
                      <a16:colId xmlns:a16="http://schemas.microsoft.com/office/drawing/2014/main" val="177502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339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80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863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37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69440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BDFC02D-0F01-F103-53DD-4841ACBEE525}"/>
              </a:ext>
            </a:extLst>
          </p:cNvPr>
          <p:cNvSpPr txBox="1"/>
          <p:nvPr/>
        </p:nvSpPr>
        <p:spPr>
          <a:xfrm>
            <a:off x="484910" y="974181"/>
            <a:ext cx="4100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7x7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input image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FEDB53-621F-5EDA-7BDC-D5A2373CC436}"/>
              </a:ext>
            </a:extLst>
          </p:cNvPr>
          <p:cNvSpPr txBox="1"/>
          <p:nvPr/>
        </p:nvSpPr>
        <p:spPr>
          <a:xfrm>
            <a:off x="7288245" y="974180"/>
            <a:ext cx="3449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output image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DE8F6D-E05E-1E55-F244-E95D0C1B096A}"/>
              </a:ext>
            </a:extLst>
          </p:cNvPr>
          <p:cNvSpPr txBox="1"/>
          <p:nvPr/>
        </p:nvSpPr>
        <p:spPr>
          <a:xfrm>
            <a:off x="4691189" y="1623639"/>
            <a:ext cx="2144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3x3 kernel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6" name="표 5">
            <a:extLst>
              <a:ext uri="{FF2B5EF4-FFF2-40B4-BE49-F238E27FC236}">
                <a16:creationId xmlns:a16="http://schemas.microsoft.com/office/drawing/2014/main" id="{F3B5F76A-6C33-B45E-8146-685CE6135920}"/>
              </a:ext>
            </a:extLst>
          </p:cNvPr>
          <p:cNvGraphicFramePr>
            <a:graphicFrameLocks noGrp="1"/>
          </p:cNvGraphicFramePr>
          <p:nvPr/>
        </p:nvGraphicFramePr>
        <p:xfrm>
          <a:off x="4776970" y="2500076"/>
          <a:ext cx="1787236" cy="16997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8157">
                  <a:extLst>
                    <a:ext uri="{9D8B030D-6E8A-4147-A177-3AD203B41FA5}">
                      <a16:colId xmlns:a16="http://schemas.microsoft.com/office/drawing/2014/main" val="2087189877"/>
                    </a:ext>
                  </a:extLst>
                </a:gridCol>
                <a:gridCol w="590845">
                  <a:extLst>
                    <a:ext uri="{9D8B030D-6E8A-4147-A177-3AD203B41FA5}">
                      <a16:colId xmlns:a16="http://schemas.microsoft.com/office/drawing/2014/main" val="2242288287"/>
                    </a:ext>
                  </a:extLst>
                </a:gridCol>
                <a:gridCol w="598234">
                  <a:extLst>
                    <a:ext uri="{9D8B030D-6E8A-4147-A177-3AD203B41FA5}">
                      <a16:colId xmlns:a16="http://schemas.microsoft.com/office/drawing/2014/main" val="1345895136"/>
                    </a:ext>
                  </a:extLst>
                </a:gridCol>
              </a:tblGrid>
              <a:tr h="5665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w00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w01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w02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339589"/>
                  </a:ext>
                </a:extLst>
              </a:tr>
              <a:tr h="5665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w10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w11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w21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80256"/>
                  </a:ext>
                </a:extLst>
              </a:tr>
              <a:tr h="5665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w20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w21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w22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863167"/>
                  </a:ext>
                </a:extLst>
              </a:tr>
            </a:tbl>
          </a:graphicData>
        </a:graphic>
      </p:graphicFrame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733A950D-EE87-E0F0-3AA1-302639D9DF2E}"/>
              </a:ext>
            </a:extLst>
          </p:cNvPr>
          <p:cNvSpPr/>
          <p:nvPr/>
        </p:nvSpPr>
        <p:spPr>
          <a:xfrm rot="20223375">
            <a:off x="3388401" y="3803834"/>
            <a:ext cx="1352130" cy="307641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91D5A4-9369-F0A6-BC8B-C33DFDF5F993}"/>
              </a:ext>
            </a:extLst>
          </p:cNvPr>
          <p:cNvSpPr txBox="1"/>
          <p:nvPr/>
        </p:nvSpPr>
        <p:spPr>
          <a:xfrm>
            <a:off x="3857656" y="2580518"/>
            <a:ext cx="5252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*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D9E887-9510-2755-1BBE-1466DC280B26}"/>
              </a:ext>
            </a:extLst>
          </p:cNvPr>
          <p:cNvSpPr txBox="1"/>
          <p:nvPr/>
        </p:nvSpPr>
        <p:spPr>
          <a:xfrm>
            <a:off x="9553575" y="1800318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5X5 image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9" name="그림 28">
            <a:hlinkClick r:id="" action="ppaction://noaction"/>
            <a:extLst>
              <a:ext uri="{FF2B5EF4-FFF2-40B4-BE49-F238E27FC236}">
                <a16:creationId xmlns:a16="http://schemas.microsoft.com/office/drawing/2014/main" id="{01D7A4F7-26C0-82BB-4F19-8B51C3703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1366609" y="6061944"/>
            <a:ext cx="384081" cy="48772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3892773-57FA-3A00-D0D5-DCFB94974BA5}"/>
              </a:ext>
            </a:extLst>
          </p:cNvPr>
          <p:cNvSpPr txBox="1"/>
          <p:nvPr/>
        </p:nvSpPr>
        <p:spPr>
          <a:xfrm>
            <a:off x="674256" y="5913097"/>
            <a:ext cx="10324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출력 사이즈</a:t>
            </a: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= (</a:t>
            </a:r>
            <a:r>
              <a:rPr lang="ko-KR" altLang="en-US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입력 사이즈</a:t>
            </a: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– </a:t>
            </a:r>
            <a:r>
              <a:rPr lang="ko-KR" altLang="en-US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커널 사이즈</a:t>
            </a: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)+1=(7-3)+1=5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398869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ko-KR" altLang="en-US" dirty="0" err="1"/>
              <a:t>컨볼루션</a:t>
            </a:r>
            <a:r>
              <a:rPr lang="ko-KR" altLang="en-US" dirty="0"/>
              <a:t> 신경망 </a:t>
            </a:r>
            <a:r>
              <a:rPr lang="en-US" altLang="ko-KR" dirty="0"/>
              <a:t>(CNN: Convolutional Neural Network)</a:t>
            </a:r>
            <a:r>
              <a:rPr lang="ko-KR" alt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AA1219-FA79-49CF-ABE3-93C5F8AA8553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7797B318-2C30-05B0-53ED-B406D45D0F6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30708" y="1045597"/>
            <a:ext cx="8153400" cy="4532243"/>
          </a:xfrm>
        </p:spPr>
        <p:txBody>
          <a:bodyPr/>
          <a:lstStyle/>
          <a:p>
            <a:pPr algn="l"/>
            <a:r>
              <a:rPr lang="ko-KR" altLang="en-US" sz="1800" b="0" i="0" u="none" strike="noStrike" baseline="0" dirty="0" err="1">
                <a:latin typeface="SandSm"/>
              </a:rPr>
              <a:t>컨벌루션</a:t>
            </a:r>
            <a:r>
              <a:rPr lang="ko-KR" altLang="en-US" sz="1800" b="0" i="0" u="none" strike="noStrike" baseline="0" dirty="0">
                <a:latin typeface="SandSm"/>
              </a:rPr>
              <a:t> </a:t>
            </a:r>
            <a:r>
              <a:rPr lang="en-US" altLang="ko-KR" sz="1800" b="0" dirty="0">
                <a:latin typeface="SandSm"/>
              </a:rPr>
              <a:t>(Convolution)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9B53767-57E6-0EA5-1C28-A42CE4A3FF72}"/>
              </a:ext>
            </a:extLst>
          </p:cNvPr>
          <p:cNvSpPr txBox="1">
            <a:spLocks/>
          </p:cNvSpPr>
          <p:nvPr/>
        </p:nvSpPr>
        <p:spPr>
          <a:xfrm>
            <a:off x="495300" y="1628800"/>
            <a:ext cx="9987306" cy="449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8288" indent="-268288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tabLst>
                <a:tab pos="268288" algn="l"/>
              </a:tabLst>
              <a:defRPr sz="2400" b="1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맑은 고딕" panose="020B0503020000020004" pitchFamily="50" charset="-127"/>
              <a:buChar char="­"/>
              <a:defRPr sz="200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맑은 고딕" panose="020B0503020000020004" pitchFamily="50" charset="-127"/>
              <a:buChar char="»"/>
              <a:defRPr sz="160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컨벌루션은</a:t>
            </a:r>
            <a:r>
              <a:rPr lang="ko-KR" altLang="en-US" dirty="0"/>
              <a:t> 주변 </a:t>
            </a:r>
            <a:r>
              <a:rPr lang="ko-KR" altLang="en-US" dirty="0" err="1"/>
              <a:t>화소값들에</a:t>
            </a:r>
            <a:r>
              <a:rPr lang="ko-KR" altLang="en-US" dirty="0"/>
              <a:t> 가중치를 곱해서 더한 후에 이것을 새로운 </a:t>
            </a:r>
            <a:r>
              <a:rPr lang="ko-KR" altLang="en-US" dirty="0" err="1"/>
              <a:t>화소값으로</a:t>
            </a:r>
            <a:r>
              <a:rPr lang="ko-KR" altLang="en-US" dirty="0"/>
              <a:t> 하는 연산이다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D3665C-FCCD-951B-1323-462C6ADA0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516" y="2422572"/>
            <a:ext cx="4535817" cy="39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77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65C0F-344E-4354-BD35-25C19F425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폐암 환자 생존율 실습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5FFBBDA-3AA6-4585-BA8B-BC0494C91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268" y="1456328"/>
            <a:ext cx="7737167" cy="1972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3C0310-A78E-46B6-8BA5-8F0684ACCCFD}"/>
              </a:ext>
            </a:extLst>
          </p:cNvPr>
          <p:cNvSpPr txBox="1"/>
          <p:nvPr/>
        </p:nvSpPr>
        <p:spPr>
          <a:xfrm>
            <a:off x="3288445" y="1902372"/>
            <a:ext cx="211387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rgbClr val="00B050"/>
                </a:solidFill>
              </a:rPr>
              <a:t>binary_crossentropy</a:t>
            </a:r>
            <a:endParaRPr lang="ko-KR" alt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02515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ko-KR" altLang="en-US" dirty="0" err="1"/>
              <a:t>컨볼루션</a:t>
            </a:r>
            <a:r>
              <a:rPr lang="ko-KR" altLang="en-US" dirty="0"/>
              <a:t> 신경망 </a:t>
            </a:r>
            <a:r>
              <a:rPr lang="en-US" altLang="ko-KR" dirty="0"/>
              <a:t>(CNN: Convolutional Neural Network)</a:t>
            </a:r>
            <a:r>
              <a:rPr lang="ko-KR" alt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AA1219-FA79-49CF-ABE3-93C5F8AA8553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" name="내용 개체 틀 3">
            <a:extLst>
              <a:ext uri="{FF2B5EF4-FFF2-40B4-BE49-F238E27FC236}">
                <a16:creationId xmlns:a16="http://schemas.microsoft.com/office/drawing/2014/main" id="{BE9FADD5-FDDC-11BA-9494-2B6A17DF40D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96" y="1181100"/>
            <a:ext cx="7209174" cy="4495800"/>
          </a:xfrm>
        </p:spPr>
      </p:pic>
    </p:spTree>
    <p:extLst>
      <p:ext uri="{BB962C8B-B14F-4D97-AF65-F5344CB8AC3E}">
        <p14:creationId xmlns:p14="http://schemas.microsoft.com/office/powerpoint/2010/main" val="81496667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ko-KR" altLang="en-US" dirty="0" err="1"/>
              <a:t>컨볼루션</a:t>
            </a:r>
            <a:r>
              <a:rPr lang="ko-KR" altLang="en-US" dirty="0"/>
              <a:t> 신경망 </a:t>
            </a:r>
            <a:r>
              <a:rPr lang="en-US" altLang="ko-KR" dirty="0"/>
              <a:t>(CNN: Convolutional Neural Network)</a:t>
            </a:r>
            <a:r>
              <a:rPr lang="ko-KR" alt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AA1219-FA79-49CF-ABE3-93C5F8AA8553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EC22A68-A129-413C-89B1-04FFF4C50C7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algn="l"/>
            <a:r>
              <a:rPr lang="ko-KR" altLang="en-US" sz="1800" b="0" i="0" u="none" strike="noStrike" baseline="0" dirty="0" err="1">
                <a:latin typeface="SandSm"/>
              </a:rPr>
              <a:t>컨벌루션를</a:t>
            </a:r>
            <a:r>
              <a:rPr lang="ko-KR" altLang="en-US" sz="1800" b="0" i="0" u="none" strike="noStrike" baseline="0" dirty="0">
                <a:latin typeface="SandSm"/>
              </a:rPr>
              <a:t> 수행한 결과는 </a:t>
            </a:r>
            <a:r>
              <a:rPr lang="ko-KR" altLang="en-US" sz="1800" b="0" i="0" u="none" strike="noStrike" baseline="0" dirty="0" err="1">
                <a:latin typeface="SandSm"/>
              </a:rPr>
              <a:t>특징맵</a:t>
            </a:r>
            <a:r>
              <a:rPr lang="en-US" altLang="ko-KR" sz="1800" b="0" i="0" u="none" strike="noStrike" baseline="0" dirty="0">
                <a:latin typeface="SandSm"/>
              </a:rPr>
              <a:t>(feature map)</a:t>
            </a:r>
            <a:r>
              <a:rPr lang="ko-KR" altLang="en-US" sz="1800" b="0" i="0" u="none" strike="noStrike" baseline="0" dirty="0">
                <a:latin typeface="SandSm"/>
              </a:rPr>
              <a:t>이라고 불리는 데</a:t>
            </a:r>
            <a:r>
              <a:rPr lang="en-US" altLang="ko-KR" sz="1800" b="0" i="0" u="none" strike="noStrike" baseline="0" dirty="0">
                <a:latin typeface="SandSm"/>
              </a:rPr>
              <a:t>, </a:t>
            </a:r>
            <a:r>
              <a:rPr lang="ko-KR" altLang="en-US" sz="1800" b="0" i="0" u="none" strike="noStrike" baseline="0" dirty="0">
                <a:latin typeface="SandSm"/>
              </a:rPr>
              <a:t>그림 </a:t>
            </a:r>
            <a:r>
              <a:rPr lang="en-US" altLang="ko-KR" sz="1800" b="0" i="0" u="none" strike="noStrike" baseline="0" dirty="0">
                <a:latin typeface="SandSm"/>
              </a:rPr>
              <a:t>9-9</a:t>
            </a:r>
            <a:r>
              <a:rPr lang="ko-KR" altLang="en-US" sz="1800" b="0" i="0" u="none" strike="noStrike" baseline="0" dirty="0">
                <a:latin typeface="SandSm"/>
              </a:rPr>
              <a:t>가 그 이유를 보여준다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A65F69E-EA99-2677-CC8C-920E54809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729" y="2564904"/>
            <a:ext cx="779145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3388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ko-KR" altLang="en-US" dirty="0" err="1"/>
              <a:t>컨볼루션</a:t>
            </a:r>
            <a:r>
              <a:rPr lang="ko-KR" altLang="en-US" dirty="0"/>
              <a:t> 신경망 </a:t>
            </a:r>
            <a:r>
              <a:rPr lang="en-US" altLang="ko-KR" dirty="0"/>
              <a:t>(CNN: Convolutional Neural Network)</a:t>
            </a:r>
            <a:r>
              <a:rPr lang="ko-KR" alt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AA1219-FA79-49CF-ABE3-93C5F8AA8553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543C81C9-B68D-B32E-CF61-09874205EC4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04720" y="1321554"/>
            <a:ext cx="8153400" cy="2919741"/>
          </a:xfrm>
        </p:spPr>
      </p:pic>
    </p:spTree>
    <p:extLst>
      <p:ext uri="{BB962C8B-B14F-4D97-AF65-F5344CB8AC3E}">
        <p14:creationId xmlns:p14="http://schemas.microsoft.com/office/powerpoint/2010/main" val="32291612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ko-KR" altLang="en-US" dirty="0" err="1"/>
              <a:t>컨볼루션</a:t>
            </a:r>
            <a:r>
              <a:rPr lang="ko-KR" altLang="en-US" dirty="0"/>
              <a:t> 신경망 </a:t>
            </a:r>
            <a:r>
              <a:rPr lang="en-US" altLang="ko-KR" dirty="0"/>
              <a:t>(CNN: Convolutional Neural Network)</a:t>
            </a:r>
            <a:r>
              <a:rPr lang="ko-KR" alt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AA1219-FA79-49CF-ABE3-93C5F8AA8553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47BF288-8D91-C7FB-1B0A-FDCA8B72866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51283" y="1029749"/>
            <a:ext cx="11275857" cy="2252591"/>
          </a:xfrm>
        </p:spPr>
        <p:txBody>
          <a:bodyPr/>
          <a:lstStyle/>
          <a:p>
            <a:r>
              <a:rPr lang="ko-KR" altLang="en-US" dirty="0" err="1"/>
              <a:t>컨벌루션</a:t>
            </a:r>
            <a:r>
              <a:rPr lang="ko-KR" altLang="en-US" dirty="0"/>
              <a:t> 신경망에서도 커널이 입력층의 각 화소를 중심으로 덮여 씌워진다</a:t>
            </a:r>
            <a:r>
              <a:rPr lang="en-US" altLang="ko-KR" dirty="0"/>
              <a:t>. </a:t>
            </a:r>
            <a:r>
              <a:rPr lang="ko-KR" altLang="en-US" dirty="0"/>
              <a:t>앞 레이어의 값 </a:t>
            </a:r>
            <a:r>
              <a:rPr lang="en-US" altLang="ko-KR" dirty="0"/>
              <a:t>X</a:t>
            </a:r>
            <a:r>
              <a:rPr lang="ko-KR" altLang="en-US" dirty="0"/>
              <a:t>는 </a:t>
            </a:r>
            <a:r>
              <a:rPr lang="ko-KR" altLang="en-US" dirty="0" err="1"/>
              <a:t>각커널</a:t>
            </a:r>
            <a:r>
              <a:rPr lang="ko-KR" altLang="en-US" dirty="0"/>
              <a:t> </a:t>
            </a:r>
            <a:r>
              <a:rPr lang="en-US" altLang="ko-KR" dirty="0"/>
              <a:t>W</a:t>
            </a:r>
            <a:r>
              <a:rPr lang="ko-KR" altLang="en-US" dirty="0"/>
              <a:t>와 곱해져서 더해져서 </a:t>
            </a:r>
            <a:r>
              <a:rPr lang="en-US" altLang="ko-KR" dirty="0" err="1"/>
              <a:t>WX+b</a:t>
            </a:r>
            <a:r>
              <a:rPr lang="ko-KR" altLang="en-US" dirty="0"/>
              <a:t>가 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</a:t>
            </a:r>
            <a:r>
              <a:rPr lang="ko-KR" altLang="en-US" dirty="0" err="1"/>
              <a:t>계산값은</a:t>
            </a:r>
            <a:r>
              <a:rPr lang="ko-KR" altLang="en-US" dirty="0"/>
              <a:t> </a:t>
            </a:r>
            <a:r>
              <a:rPr lang="en-US" altLang="ko-KR" dirty="0" err="1"/>
              <a:t>RelU</a:t>
            </a:r>
            <a:r>
              <a:rPr lang="en-US" altLang="ko-KR" dirty="0"/>
              <a:t>()</a:t>
            </a:r>
            <a:r>
              <a:rPr lang="ko-KR" altLang="en-US" dirty="0"/>
              <a:t>와 같은 활성화 함수를 통과해서</a:t>
            </a:r>
            <a:r>
              <a:rPr lang="en-US" altLang="ko-KR" dirty="0"/>
              <a:t>, </a:t>
            </a:r>
            <a:r>
              <a:rPr lang="ko-KR" altLang="en-US" dirty="0"/>
              <a:t>다음 레이어의 동일한 위치에 </a:t>
            </a:r>
            <a:r>
              <a:rPr lang="en-US" altLang="ko-KR" dirty="0" err="1"/>
              <a:t>ReLU</a:t>
            </a:r>
            <a:r>
              <a:rPr lang="en-US" altLang="ko-KR" dirty="0"/>
              <a:t>(</a:t>
            </a:r>
            <a:r>
              <a:rPr lang="en-US" altLang="ko-KR" dirty="0" err="1"/>
              <a:t>WX+b</a:t>
            </a:r>
            <a:r>
              <a:rPr lang="en-US" altLang="ko-KR" dirty="0"/>
              <a:t>)</a:t>
            </a:r>
            <a:r>
              <a:rPr lang="ko-KR" altLang="en-US" dirty="0"/>
              <a:t>로 저장된다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D56469-71B6-1F24-8ADD-E54B809B9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3400422"/>
            <a:ext cx="3600400" cy="329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9637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ko-KR" altLang="en-US" dirty="0" err="1"/>
              <a:t>컨볼루션</a:t>
            </a:r>
            <a:r>
              <a:rPr lang="ko-KR" altLang="en-US" dirty="0"/>
              <a:t> 신경망 </a:t>
            </a:r>
            <a:r>
              <a:rPr lang="en-US" altLang="ko-KR" dirty="0"/>
              <a:t>(CNN: Convolutional Neural Network)</a:t>
            </a:r>
            <a:r>
              <a:rPr lang="ko-KR" alt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AA1219-FA79-49CF-ABE3-93C5F8AA8553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265C7C4-FC13-AA0E-B5D2-6FB98502216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350818"/>
            <a:ext cx="8153400" cy="4495800"/>
          </a:xfrm>
        </p:spPr>
        <p:txBody>
          <a:bodyPr/>
          <a:lstStyle/>
          <a:p>
            <a:r>
              <a:rPr lang="ko-KR" altLang="en-US" dirty="0"/>
              <a:t>보폭</a:t>
            </a:r>
            <a:r>
              <a:rPr lang="en-US" altLang="ko-KR" dirty="0"/>
              <a:t>(stride)</a:t>
            </a:r>
            <a:r>
              <a:rPr lang="ko-KR" altLang="en-US" dirty="0"/>
              <a:t> 은 커널을 적용하는 거리이다</a:t>
            </a:r>
            <a:r>
              <a:rPr lang="en-US" altLang="ko-KR" dirty="0"/>
              <a:t>. </a:t>
            </a:r>
            <a:r>
              <a:rPr lang="ko-KR" altLang="en-US" dirty="0"/>
              <a:t>보폭이 </a:t>
            </a:r>
            <a:r>
              <a:rPr lang="en-US" altLang="ko-KR" dirty="0"/>
              <a:t>1</a:t>
            </a:r>
            <a:r>
              <a:rPr lang="ko-KR" altLang="en-US" dirty="0"/>
              <a:t>이면 커널을 한 번에 </a:t>
            </a:r>
            <a:r>
              <a:rPr lang="en-US" altLang="ko-KR" dirty="0"/>
              <a:t>1</a:t>
            </a:r>
            <a:r>
              <a:rPr lang="ko-KR" altLang="en-US" dirty="0" err="1"/>
              <a:t>픽셀씩</a:t>
            </a:r>
            <a:r>
              <a:rPr lang="ko-KR" altLang="en-US" dirty="0"/>
              <a:t> 이동하면서 커널을 적용하는 것이다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보폭이 </a:t>
            </a:r>
            <a:r>
              <a:rPr lang="en-US" altLang="ko-KR" dirty="0"/>
              <a:t>2</a:t>
            </a:r>
            <a:r>
              <a:rPr lang="ko-KR" altLang="en-US" dirty="0"/>
              <a:t>라는 것은 하나씩 건너뛰면서 픽셀에 커널을 적용한다는 것을 의미한다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F231D8-A30F-822E-C693-6B9351B2F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684" y="3143235"/>
            <a:ext cx="6142632" cy="296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75861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ko-KR" altLang="en-US" dirty="0" err="1"/>
              <a:t>컨볼루션</a:t>
            </a:r>
            <a:r>
              <a:rPr lang="ko-KR" altLang="en-US" dirty="0"/>
              <a:t> 신경망 </a:t>
            </a:r>
            <a:r>
              <a:rPr lang="en-US" altLang="ko-KR" dirty="0"/>
              <a:t>(CNN: Convolutional Neural Network)</a:t>
            </a:r>
            <a:r>
              <a:rPr lang="ko-KR" alt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AA1219-FA79-49CF-ABE3-93C5F8AA8553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EA34140-B31E-B8D5-224D-6B1CE0D8048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r>
              <a:rPr lang="ko-KR" altLang="en-US" dirty="0"/>
              <a:t>패딩</a:t>
            </a:r>
            <a:r>
              <a:rPr lang="en-US" altLang="ko-KR" dirty="0"/>
              <a:t>(padding)</a:t>
            </a:r>
            <a:r>
              <a:rPr lang="ko-KR" altLang="en-US" dirty="0"/>
              <a:t>은 이미지의 가장자리를 처리하기 위한 기법이다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A0210D-DD6A-8FEC-D54E-33B06D498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37" y="2132856"/>
            <a:ext cx="648652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67490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ko-KR" altLang="en-US" dirty="0" err="1"/>
              <a:t>컨볼루션</a:t>
            </a:r>
            <a:r>
              <a:rPr lang="ko-KR" altLang="en-US" dirty="0"/>
              <a:t> 신경망 </a:t>
            </a:r>
            <a:r>
              <a:rPr lang="en-US" altLang="ko-KR" dirty="0"/>
              <a:t>(CNN: Convolutional Neural Network)</a:t>
            </a:r>
            <a:r>
              <a:rPr lang="ko-KR" alt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AA1219-FA79-49CF-ABE3-93C5F8AA8553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53FE885-390A-3B6E-7B83-448B3D36CCD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98891" y="1166419"/>
            <a:ext cx="8153400" cy="4495800"/>
          </a:xfrm>
        </p:spPr>
        <p:txBody>
          <a:bodyPr/>
          <a:lstStyle/>
          <a:p>
            <a:r>
              <a:rPr lang="en-US" altLang="ko-KR" dirty="0"/>
              <a:t>Valid: </a:t>
            </a:r>
            <a:r>
              <a:rPr lang="ko-KR" altLang="en-US" sz="1800" b="0" i="0" u="none" strike="noStrike" baseline="0" dirty="0">
                <a:latin typeface="SandSm"/>
              </a:rPr>
              <a:t>커널을 입력 이미지 안에서만 움직인다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algn="l"/>
            <a:r>
              <a:rPr lang="en-US" altLang="ko-KR" dirty="0"/>
              <a:t>Same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sz="1800" b="0" i="0" u="none" strike="noStrike" baseline="0" dirty="0">
                <a:latin typeface="SandSm"/>
              </a:rPr>
              <a:t>입력 이미지의 주변을 </a:t>
            </a:r>
            <a:r>
              <a:rPr lang="ko-KR" altLang="en-US" sz="1800" b="0" i="0" u="none" strike="noStrike" baseline="0" dirty="0" err="1">
                <a:latin typeface="SandSm"/>
              </a:rPr>
              <a:t>특정값</a:t>
            </a:r>
            <a:r>
              <a:rPr lang="en-US" altLang="ko-KR" sz="1800" b="0" i="0" u="none" strike="noStrike" baseline="0" dirty="0">
                <a:latin typeface="SandSm"/>
              </a:rPr>
              <a:t>(</a:t>
            </a:r>
            <a:r>
              <a:rPr lang="ko-KR" altLang="en-US" sz="1800" b="0" i="0" u="none" strike="noStrike" baseline="0" dirty="0">
                <a:latin typeface="SandSm"/>
              </a:rPr>
              <a:t>예를 들면 </a:t>
            </a:r>
            <a:r>
              <a:rPr lang="en-US" altLang="ko-KR" sz="1800" b="0" i="0" u="none" strike="noStrike" baseline="0" dirty="0">
                <a:latin typeface="SandSm"/>
              </a:rPr>
              <a:t>0, </a:t>
            </a:r>
            <a:r>
              <a:rPr lang="ko-KR" altLang="en-US" sz="1800" b="0" i="0" u="none" strike="noStrike" baseline="0" dirty="0">
                <a:latin typeface="SandSm"/>
              </a:rPr>
              <a:t>또는 이웃 </a:t>
            </a:r>
            <a:r>
              <a:rPr lang="ko-KR" altLang="en-US" sz="1800" b="0" i="0" u="none" strike="noStrike" baseline="0" dirty="0" err="1">
                <a:latin typeface="SandSm"/>
              </a:rPr>
              <a:t>픽셀값</a:t>
            </a:r>
            <a:r>
              <a:rPr lang="en-US" altLang="ko-KR" sz="1800" b="0" i="0" u="none" strike="noStrike" baseline="0" dirty="0">
                <a:latin typeface="SandSm"/>
              </a:rPr>
              <a:t>)</a:t>
            </a:r>
            <a:r>
              <a:rPr lang="ko-KR" altLang="en-US" sz="1800" b="0" i="0" u="none" strike="noStrike" baseline="0" dirty="0">
                <a:latin typeface="SandSm"/>
              </a:rPr>
              <a:t>으로 채우는 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94B6DF-9A8C-C122-4351-DDC43343D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528" y="1626192"/>
            <a:ext cx="4700069" cy="19349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321791-BA2C-DBD7-0E2D-BC5341D2E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528" y="4303753"/>
            <a:ext cx="4330920" cy="18561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FD3C19-C52E-575D-5AE1-79DF32191B60}"/>
              </a:ext>
            </a:extLst>
          </p:cNvPr>
          <p:cNvSpPr txBox="1"/>
          <p:nvPr/>
        </p:nvSpPr>
        <p:spPr>
          <a:xfrm>
            <a:off x="6532228" y="1303026"/>
            <a:ext cx="53549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b="0" i="0" u="none" strike="noStrike" baseline="0" dirty="0">
                <a:solidFill>
                  <a:srgbClr val="1441FF"/>
                </a:solidFill>
                <a:latin typeface="SandSm"/>
              </a:rPr>
              <a:t>tf.keras.layers.Conv2D(filters, </a:t>
            </a:r>
            <a:r>
              <a:rPr lang="en-US" altLang="ko-KR" sz="1800" b="0" i="0" u="none" strike="noStrike" baseline="0" dirty="0" err="1">
                <a:solidFill>
                  <a:srgbClr val="1441FF"/>
                </a:solidFill>
                <a:latin typeface="SandSm"/>
              </a:rPr>
              <a:t>kernel_size</a:t>
            </a:r>
            <a:r>
              <a:rPr lang="en-US" altLang="ko-KR" sz="1800" b="0" i="0" u="none" strike="noStrike" baseline="0" dirty="0">
                <a:solidFill>
                  <a:srgbClr val="1441FF"/>
                </a:solidFill>
                <a:latin typeface="SandSm"/>
              </a:rPr>
              <a:t>, strides=(1, 1), activation=None, </a:t>
            </a:r>
            <a:r>
              <a:rPr lang="en-US" altLang="ko-KR" sz="1800" b="0" i="0" u="none" strike="noStrike" baseline="0" dirty="0" err="1">
                <a:solidFill>
                  <a:srgbClr val="1441FF"/>
                </a:solidFill>
                <a:latin typeface="SandSm"/>
              </a:rPr>
              <a:t>input_shape</a:t>
            </a:r>
            <a:r>
              <a:rPr lang="en-US" altLang="ko-KR" sz="1800" b="0" i="0" u="none" strike="noStrike" baseline="0" dirty="0">
                <a:solidFill>
                  <a:srgbClr val="1441FF"/>
                </a:solidFill>
                <a:latin typeface="SandSm"/>
              </a:rPr>
              <a:t>, </a:t>
            </a:r>
            <a:r>
              <a:rPr lang="en-US" altLang="ko-KR" sz="1800" b="0" i="0" u="none" strike="noStrike" baseline="0" dirty="0">
                <a:solidFill>
                  <a:srgbClr val="FF0000"/>
                </a:solidFill>
                <a:latin typeface="SandSm"/>
              </a:rPr>
              <a:t>padding='valid’)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0E9CA0-F80C-25BE-7A29-AB9AAAA13657}"/>
              </a:ext>
            </a:extLst>
          </p:cNvPr>
          <p:cNvSpPr txBox="1"/>
          <p:nvPr/>
        </p:nvSpPr>
        <p:spPr>
          <a:xfrm>
            <a:off x="6466702" y="4585478"/>
            <a:ext cx="53549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b="0" i="0" u="none" strike="noStrike" baseline="0" dirty="0">
                <a:solidFill>
                  <a:srgbClr val="1441FF"/>
                </a:solidFill>
                <a:latin typeface="SandSm"/>
              </a:rPr>
              <a:t>tf.keras.layers.Conv2D(filters, </a:t>
            </a:r>
            <a:r>
              <a:rPr lang="en-US" altLang="ko-KR" sz="1800" b="0" i="0" u="none" strike="noStrike" baseline="0" dirty="0" err="1">
                <a:solidFill>
                  <a:srgbClr val="1441FF"/>
                </a:solidFill>
                <a:latin typeface="SandSm"/>
              </a:rPr>
              <a:t>kernel_size</a:t>
            </a:r>
            <a:r>
              <a:rPr lang="en-US" altLang="ko-KR" sz="1800" b="0" i="0" u="none" strike="noStrike" baseline="0" dirty="0">
                <a:solidFill>
                  <a:srgbClr val="1441FF"/>
                </a:solidFill>
                <a:latin typeface="SandSm"/>
              </a:rPr>
              <a:t>, strides=(1, 1), activation=None, </a:t>
            </a:r>
            <a:r>
              <a:rPr lang="en-US" altLang="ko-KR" sz="1800" b="0" i="0" u="none" strike="noStrike" baseline="0" dirty="0" err="1">
                <a:solidFill>
                  <a:srgbClr val="1441FF"/>
                </a:solidFill>
                <a:latin typeface="SandSm"/>
              </a:rPr>
              <a:t>input_shape</a:t>
            </a:r>
            <a:r>
              <a:rPr lang="en-US" altLang="ko-KR" sz="1800" b="0" i="0" u="none" strike="noStrike" baseline="0" dirty="0">
                <a:solidFill>
                  <a:srgbClr val="1441FF"/>
                </a:solidFill>
                <a:latin typeface="SandSm"/>
              </a:rPr>
              <a:t>, </a:t>
            </a:r>
            <a:r>
              <a:rPr lang="en-US" altLang="ko-KR" sz="1800" b="0" i="0" u="none" strike="noStrike" baseline="0" dirty="0">
                <a:solidFill>
                  <a:srgbClr val="FF0000"/>
                </a:solidFill>
                <a:latin typeface="SandSm"/>
              </a:rPr>
              <a:t>padding=‘same’)</a:t>
            </a:r>
          </a:p>
        </p:txBody>
      </p:sp>
    </p:spTree>
    <p:extLst>
      <p:ext uri="{BB962C8B-B14F-4D97-AF65-F5344CB8AC3E}">
        <p14:creationId xmlns:p14="http://schemas.microsoft.com/office/powerpoint/2010/main" val="107860560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ko-KR" altLang="en-US" dirty="0" err="1"/>
              <a:t>컨볼루션</a:t>
            </a:r>
            <a:r>
              <a:rPr lang="ko-KR" altLang="en-US" dirty="0"/>
              <a:t> 신경망 </a:t>
            </a:r>
            <a:r>
              <a:rPr lang="en-US" altLang="ko-KR" dirty="0"/>
              <a:t>(CNN: Convolutional Neural Network)</a:t>
            </a:r>
            <a:r>
              <a:rPr lang="ko-KR" alt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AA1219-FA79-49CF-ABE3-93C5F8AA8553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1D12119A-46BE-AA7B-B2A4-9FB0062DFCE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30608" y="1310434"/>
            <a:ext cx="5472754" cy="4495800"/>
          </a:xfrm>
        </p:spPr>
      </p:pic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E7A469FD-F7F7-191B-0D07-AF3B55CF5BB1}"/>
              </a:ext>
            </a:extLst>
          </p:cNvPr>
          <p:cNvSpPr/>
          <p:nvPr/>
        </p:nvSpPr>
        <p:spPr>
          <a:xfrm>
            <a:off x="6879280" y="2822602"/>
            <a:ext cx="1800200" cy="864096"/>
          </a:xfrm>
          <a:prstGeom prst="wedgeRoundRectCallout">
            <a:avLst>
              <a:gd name="adj1" fmla="val -90268"/>
              <a:gd name="adj2" fmla="val -200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800" b="0" i="0" u="none" strike="noStrike" baseline="0" dirty="0">
                <a:latin typeface="SandSm"/>
              </a:rPr>
              <a:t>커널이</a:t>
            </a:r>
          </a:p>
          <a:p>
            <a:pPr algn="l"/>
            <a:r>
              <a:rPr lang="ko-KR" altLang="en-US" sz="1800" b="0" i="0" u="none" strike="noStrike" baseline="0" dirty="0">
                <a:latin typeface="SandSm"/>
              </a:rPr>
              <a:t>많아지면 자연스럽게 </a:t>
            </a:r>
            <a:r>
              <a:rPr lang="ko-KR" altLang="en-US" sz="1800" b="0" i="0" u="none" strike="noStrike" baseline="0" dirty="0" err="1">
                <a:latin typeface="SandSm"/>
              </a:rPr>
              <a:t>특징맵의</a:t>
            </a:r>
            <a:r>
              <a:rPr lang="ko-KR" altLang="en-US" sz="1800" b="0" i="0" u="none" strike="noStrike" baseline="0" dirty="0">
                <a:latin typeface="SandSm"/>
              </a:rPr>
              <a:t> 개수도 많아진다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496639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ko-KR" altLang="en-US" dirty="0" err="1"/>
              <a:t>컨볼루션</a:t>
            </a:r>
            <a:r>
              <a:rPr lang="ko-KR" altLang="en-US" dirty="0"/>
              <a:t> 신경망 </a:t>
            </a:r>
            <a:r>
              <a:rPr lang="en-US" altLang="ko-KR" dirty="0"/>
              <a:t>(CNN: Convolutional Neural Network)</a:t>
            </a:r>
            <a:r>
              <a:rPr lang="ko-KR" alt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AA1219-FA79-49CF-ABE3-93C5F8AA8553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" name="내용 개체 틀 7">
            <a:extLst>
              <a:ext uri="{FF2B5EF4-FFF2-40B4-BE49-F238E27FC236}">
                <a16:creationId xmlns:a16="http://schemas.microsoft.com/office/drawing/2014/main" id="{7000C769-46AA-8AA5-0EA6-FA96DDC9BD5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43000" y="2132856"/>
            <a:ext cx="6858000" cy="2409825"/>
          </a:xfrm>
        </p:spPr>
      </p:pic>
    </p:spTree>
    <p:extLst>
      <p:ext uri="{BB962C8B-B14F-4D97-AF65-F5344CB8AC3E}">
        <p14:creationId xmlns:p14="http://schemas.microsoft.com/office/powerpoint/2010/main" val="70472954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ko-KR" altLang="en-US" dirty="0" err="1"/>
              <a:t>컨볼루션</a:t>
            </a:r>
            <a:r>
              <a:rPr lang="ko-KR" altLang="en-US" dirty="0"/>
              <a:t> 신경망 </a:t>
            </a:r>
            <a:r>
              <a:rPr lang="en-US" altLang="ko-KR" dirty="0"/>
              <a:t>(CNN: Convolutional Neural Network)</a:t>
            </a:r>
            <a:r>
              <a:rPr lang="ko-KR" alt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AA1219-FA79-49CF-ABE3-93C5F8AA8553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FA3C4A5-5292-036D-49F0-E0F48A93C7A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algn="l"/>
            <a:r>
              <a:rPr lang="en-US" altLang="ko-KR" sz="1800" b="0" i="0" u="none" strike="noStrike" baseline="0" dirty="0">
                <a:solidFill>
                  <a:srgbClr val="1441FF"/>
                </a:solidFill>
                <a:latin typeface="SandSm"/>
              </a:rPr>
              <a:t>tf.keras.layers.Conv2D(filters, </a:t>
            </a:r>
            <a:r>
              <a:rPr lang="en-US" altLang="ko-KR" sz="1800" b="0" i="0" u="none" strike="noStrike" baseline="0" dirty="0" err="1">
                <a:solidFill>
                  <a:srgbClr val="1441FF"/>
                </a:solidFill>
                <a:latin typeface="SandSm"/>
              </a:rPr>
              <a:t>kernel_size</a:t>
            </a:r>
            <a:r>
              <a:rPr lang="en-US" altLang="ko-KR" sz="1800" b="0" i="0" u="none" strike="noStrike" baseline="0" dirty="0">
                <a:solidFill>
                  <a:srgbClr val="1441FF"/>
                </a:solidFill>
                <a:latin typeface="SandSm"/>
              </a:rPr>
              <a:t>, strides=(1, 1), activation=None, </a:t>
            </a:r>
            <a:r>
              <a:rPr lang="en-US" altLang="ko-KR" sz="1800" b="0" i="0" u="none" strike="noStrike" baseline="0" dirty="0" err="1">
                <a:solidFill>
                  <a:srgbClr val="1441FF"/>
                </a:solidFill>
                <a:latin typeface="SandSm"/>
              </a:rPr>
              <a:t>input_shape</a:t>
            </a:r>
            <a:r>
              <a:rPr lang="en-US" altLang="ko-KR" sz="1800" b="0" i="0" u="none" strike="noStrike" baseline="0" dirty="0">
                <a:solidFill>
                  <a:srgbClr val="1441FF"/>
                </a:solidFill>
                <a:latin typeface="SandSm"/>
              </a:rPr>
              <a:t>, padding='valid’)</a:t>
            </a:r>
          </a:p>
          <a:p>
            <a:pPr algn="l"/>
            <a:endParaRPr lang="en-US" altLang="ko-KR" sz="1800" dirty="0">
              <a:solidFill>
                <a:srgbClr val="1441FF"/>
              </a:solidFill>
              <a:latin typeface="SandSm"/>
            </a:endParaRPr>
          </a:p>
          <a:p>
            <a:pPr lvl="1"/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filters: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필터의 개수이다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.</a:t>
            </a:r>
          </a:p>
          <a:p>
            <a:pPr lvl="1"/>
            <a:r>
              <a:rPr lang="en-US" altLang="ko-KR" sz="1800" b="0" i="0" u="none" strike="noStrike" baseline="0" dirty="0" err="1">
                <a:solidFill>
                  <a:srgbClr val="000000"/>
                </a:solidFill>
                <a:latin typeface="SandSm"/>
              </a:rPr>
              <a:t>kernel_size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필터의 크기이다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.</a:t>
            </a:r>
          </a:p>
          <a:p>
            <a:pPr lvl="1"/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strides: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보폭이다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.</a:t>
            </a:r>
          </a:p>
          <a:p>
            <a:pPr lvl="1"/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activation: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유닛의 활성화 함수이다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.</a:t>
            </a:r>
          </a:p>
          <a:p>
            <a:pPr lvl="1"/>
            <a:r>
              <a:rPr lang="en-US" altLang="ko-KR" sz="1800" b="0" i="0" u="none" strike="noStrike" baseline="0" dirty="0" err="1">
                <a:solidFill>
                  <a:srgbClr val="000000"/>
                </a:solidFill>
                <a:latin typeface="SandSm"/>
              </a:rPr>
              <a:t>input_shape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입력 배열의 형상</a:t>
            </a:r>
          </a:p>
          <a:p>
            <a:pPr lvl="1"/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padding: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패딩 방법을 선택한다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.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디폴트는 “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valid”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이다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749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65C0F-344E-4354-BD35-25C19F425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폐암 환자 생존율 실습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EFEEC6F-D742-41C7-9C70-B658B9DCA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679" y="1581779"/>
            <a:ext cx="3819644" cy="296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877AAB-90DD-4C4B-A6F8-F21D91E76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205" y="3429000"/>
            <a:ext cx="59626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42060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ko-KR" altLang="en-US" dirty="0" err="1"/>
              <a:t>컨볼루션</a:t>
            </a:r>
            <a:r>
              <a:rPr lang="ko-KR" altLang="en-US" dirty="0"/>
              <a:t> 신경망 </a:t>
            </a:r>
            <a:r>
              <a:rPr lang="en-US" altLang="ko-KR" dirty="0"/>
              <a:t>(CNN: Convolutional Neural Network)</a:t>
            </a:r>
            <a:r>
              <a:rPr lang="ko-KR" alt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AA1219-FA79-49CF-ABE3-93C5F8AA8553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DD6BD1-3DB0-17DA-D407-1EEA4E412A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505" y="1322856"/>
            <a:ext cx="8191302" cy="136815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shape = (4, 28, 28, 3)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x = </a:t>
            </a:r>
            <a:r>
              <a:rPr lang="en-US" altLang="ko-KR" sz="1600" kern="0" dirty="0" err="1">
                <a:latin typeface="Trebuchet MS" pitchFamily="34" charset="0"/>
              </a:rPr>
              <a:t>tf.random.normal</a:t>
            </a:r>
            <a:r>
              <a:rPr lang="en-US" altLang="ko-KR" sz="1600" kern="0" dirty="0">
                <a:latin typeface="Trebuchet MS" pitchFamily="34" charset="0"/>
              </a:rPr>
              <a:t>(shape)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y = tf.keras.layers.Conv2D(2, 3, activation='</a:t>
            </a:r>
            <a:r>
              <a:rPr lang="en-US" altLang="ko-KR" sz="1600" kern="0" dirty="0" err="1">
                <a:latin typeface="Trebuchet MS" pitchFamily="34" charset="0"/>
              </a:rPr>
              <a:t>relu</a:t>
            </a:r>
            <a:r>
              <a:rPr lang="en-US" altLang="ko-KR" sz="1600" kern="0" dirty="0">
                <a:latin typeface="Trebuchet MS" pitchFamily="34" charset="0"/>
              </a:rPr>
              <a:t>', </a:t>
            </a:r>
            <a:r>
              <a:rPr lang="en-US" altLang="ko-KR" sz="1600" kern="0" dirty="0" err="1">
                <a:latin typeface="Trebuchet MS" pitchFamily="34" charset="0"/>
              </a:rPr>
              <a:t>input_shape</a:t>
            </a:r>
            <a:r>
              <a:rPr lang="en-US" altLang="ko-KR" sz="1600" kern="0" dirty="0">
                <a:latin typeface="Trebuchet MS" pitchFamily="34" charset="0"/>
              </a:rPr>
              <a:t>=shape[1:])(x)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print(</a:t>
            </a:r>
            <a:r>
              <a:rPr lang="en-US" altLang="ko-KR" sz="1600" kern="0" dirty="0" err="1">
                <a:latin typeface="Trebuchet MS" pitchFamily="34" charset="0"/>
              </a:rPr>
              <a:t>y.shape</a:t>
            </a:r>
            <a:r>
              <a:rPr lang="en-US" altLang="ko-KR" sz="1600" kern="0" dirty="0">
                <a:latin typeface="Trebuchet MS" pitchFamily="34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6CF18F-E6BB-1864-A7F7-5646CE045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456" y="3159323"/>
            <a:ext cx="8191302" cy="46778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(4, 26, 26, 2)</a:t>
            </a:r>
          </a:p>
        </p:txBody>
      </p:sp>
    </p:spTree>
    <p:extLst>
      <p:ext uri="{BB962C8B-B14F-4D97-AF65-F5344CB8AC3E}">
        <p14:creationId xmlns:p14="http://schemas.microsoft.com/office/powerpoint/2010/main" val="222169837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ko-KR" altLang="en-US" dirty="0" err="1"/>
              <a:t>풀링</a:t>
            </a:r>
            <a:r>
              <a:rPr lang="ko-KR" altLang="en-US" dirty="0"/>
              <a:t> </a:t>
            </a:r>
            <a:r>
              <a:rPr lang="en-US" altLang="ko-KR" dirty="0"/>
              <a:t>(Pooling)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AA1219-FA79-49CF-ABE3-93C5F8AA8553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A4557A3-DE93-F1A9-F066-2D1D065D586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05770" y="1042060"/>
            <a:ext cx="8153400" cy="4495800"/>
          </a:xfrm>
        </p:spPr>
        <p:txBody>
          <a:bodyPr/>
          <a:lstStyle/>
          <a:p>
            <a:r>
              <a:rPr lang="ko-KR" altLang="en-US" dirty="0" err="1"/>
              <a:t>풀링</a:t>
            </a:r>
            <a:r>
              <a:rPr lang="en-US" altLang="ko-KR" dirty="0"/>
              <a:t>(Pooling)</a:t>
            </a:r>
            <a:r>
              <a:rPr lang="ko-KR" altLang="en-US" dirty="0"/>
              <a:t>이란 서브 </a:t>
            </a:r>
            <a:r>
              <a:rPr lang="ko-KR" altLang="en-US" dirty="0" err="1"/>
              <a:t>샘플링이라고도</a:t>
            </a:r>
            <a:r>
              <a:rPr lang="ko-KR" altLang="en-US" dirty="0"/>
              <a:t> 하는 것으로 입력 데이터의 크기를 줄이는 것이다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00A495-EB68-7296-E5F2-E9DDAC582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818" y="2328110"/>
            <a:ext cx="477202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9864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6AA1219-FA79-49CF-ABE3-93C5F8AA8553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3103375-A8F1-AAC5-813D-6AD996C1E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Max</a:t>
            </a:r>
            <a:r>
              <a:rPr lang="ko-KR" altLang="en-US" dirty="0"/>
              <a:t> </a:t>
            </a:r>
            <a:r>
              <a:rPr lang="en-US" altLang="ko-KR" dirty="0"/>
              <a:t>Pooling (</a:t>
            </a:r>
            <a:r>
              <a:rPr lang="ko-KR" altLang="en-US" dirty="0"/>
              <a:t>맥스 </a:t>
            </a:r>
            <a:r>
              <a:rPr lang="ko-KR" altLang="en-US" dirty="0" err="1"/>
              <a:t>풀링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05E9DE7D-EAF0-FD7A-2023-1AB47F72D34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algn="l"/>
            <a:r>
              <a:rPr lang="ko-KR" altLang="en-US" sz="1800" b="0" i="0" u="none" strike="noStrike" baseline="0" dirty="0" err="1">
                <a:latin typeface="SandSm"/>
              </a:rPr>
              <a:t>컨벌루션처럼</a:t>
            </a:r>
            <a:r>
              <a:rPr lang="ko-KR" altLang="en-US" sz="1800" b="0" i="0" u="none" strike="noStrike" baseline="0" dirty="0">
                <a:latin typeface="SandSm"/>
              </a:rPr>
              <a:t> 윈도우를 움직여서 윈도우 안에 있는 숫자 중에서 가장 큰 값만 출력하는 연산이다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6A5C08-E189-26D0-F493-1685EC5B2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780928"/>
            <a:ext cx="63246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3375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ko-KR" altLang="en-US" dirty="0" err="1"/>
              <a:t>풀링의</a:t>
            </a:r>
            <a:r>
              <a:rPr lang="ko-KR" altLang="en-US" dirty="0"/>
              <a:t> 장점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AA1219-FA79-49CF-ABE3-93C5F8AA8553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C23EAF6-2A18-9078-33DF-7D1F1A90571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fontAlgn="base"/>
            <a:r>
              <a:rPr lang="ko-KR" altLang="en-US" dirty="0"/>
              <a:t>레이어의 크기가 작아지므로 계산이 빨라진다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/>
            <a:r>
              <a:rPr lang="ko-KR" altLang="en-US" dirty="0"/>
              <a:t>레이어의 크기가 작아진다는 것은 신경망의 매개변수가 작아진다는 것을 의미한다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ko-KR" altLang="en-US" dirty="0" err="1"/>
              <a:t>과적합이</a:t>
            </a:r>
            <a:r>
              <a:rPr lang="ko-KR" altLang="en-US" dirty="0"/>
              <a:t> 나올 가능성이 줄어든다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/>
            <a:r>
              <a:rPr lang="ko-KR" altLang="en-US" dirty="0"/>
              <a:t>공간에서 물체의 이동이 있어도 결과는 변하지 않는다</a:t>
            </a:r>
            <a:r>
              <a:rPr lang="en-US" altLang="ko-KR" dirty="0"/>
              <a:t>. </a:t>
            </a:r>
            <a:r>
              <a:rPr lang="ko-KR" altLang="en-US" dirty="0"/>
              <a:t>즉 물체의 </a:t>
            </a:r>
            <a:r>
              <a:rPr lang="ko-KR" altLang="en-US" dirty="0" err="1"/>
              <a:t>공간이동에</a:t>
            </a:r>
            <a:r>
              <a:rPr lang="ko-KR" altLang="en-US" dirty="0"/>
              <a:t> 대하여 </a:t>
            </a:r>
            <a:r>
              <a:rPr lang="ko-KR" altLang="en-US" dirty="0" err="1"/>
              <a:t>둔감해지게</a:t>
            </a:r>
            <a:r>
              <a:rPr lang="ko-KR" altLang="en-US" dirty="0"/>
              <a:t> 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010857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ko-KR" altLang="en-US" dirty="0" err="1"/>
              <a:t>풀링의</a:t>
            </a:r>
            <a:r>
              <a:rPr lang="ko-KR" altLang="en-US" dirty="0"/>
              <a:t> 종류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AA1219-FA79-49CF-ABE3-93C5F8AA8553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5D2391-6053-98A0-5AD9-F03FE0D02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792" y="1243012"/>
            <a:ext cx="4377366" cy="392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28843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ko-KR" altLang="en-US" dirty="0" err="1"/>
              <a:t>컨볼루션</a:t>
            </a:r>
            <a:r>
              <a:rPr lang="ko-KR" altLang="en-US" dirty="0"/>
              <a:t> 신경망 </a:t>
            </a:r>
            <a:r>
              <a:rPr lang="en-US" altLang="ko-KR" dirty="0"/>
              <a:t>(CNN: Convolutional Neural Network)</a:t>
            </a:r>
            <a:r>
              <a:rPr lang="ko-KR" alt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AA1219-FA79-49CF-ABE3-93C5F8AA8553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6C2ED5E8-AF66-949C-32E3-48382827AA5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00643" y="1582085"/>
            <a:ext cx="9397317" cy="4023067"/>
          </a:xfrm>
        </p:spPr>
      </p:pic>
    </p:spTree>
    <p:extLst>
      <p:ext uri="{BB962C8B-B14F-4D97-AF65-F5344CB8AC3E}">
        <p14:creationId xmlns:p14="http://schemas.microsoft.com/office/powerpoint/2010/main" val="297510605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87FA775B-C891-8375-CB09-738D6D0A8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/>
              <a:t>손 글씨 이미지 분류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8A817999-6589-B6B5-DCAF-70DF2EA1C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39" y="1012004"/>
            <a:ext cx="9131964" cy="498107"/>
          </a:xfrm>
        </p:spPr>
        <p:txBody>
          <a:bodyPr/>
          <a:lstStyle/>
          <a:p>
            <a:r>
              <a:rPr lang="ko-KR" altLang="en-US" sz="2800" dirty="0"/>
              <a:t>필기체 이미지를 입력해 숫자를 인식 함</a:t>
            </a:r>
            <a:endParaRPr lang="en-US" altLang="ko-KR" sz="2800" dirty="0"/>
          </a:p>
          <a:p>
            <a:r>
              <a:rPr lang="en-US" altLang="ko-KR" sz="2800" dirty="0"/>
              <a:t>MNIST dataset</a:t>
            </a:r>
          </a:p>
          <a:p>
            <a:pPr lvl="1"/>
            <a:r>
              <a:rPr lang="en-US" altLang="ko-KR" sz="2400" dirty="0"/>
              <a:t>Image</a:t>
            </a:r>
            <a:r>
              <a:rPr lang="ko-KR" altLang="en-US" sz="2400" dirty="0"/>
              <a:t> </a:t>
            </a:r>
            <a:r>
              <a:rPr lang="en-US" altLang="ko-KR" sz="2400" dirty="0"/>
              <a:t>size</a:t>
            </a:r>
            <a:r>
              <a:rPr lang="ko-KR" altLang="en-US" sz="2400" dirty="0"/>
              <a:t> </a:t>
            </a:r>
            <a:r>
              <a:rPr lang="en-US" altLang="ko-KR" sz="2400" dirty="0"/>
              <a:t>:</a:t>
            </a:r>
            <a:r>
              <a:rPr lang="ko-KR" altLang="en-US" sz="2400" dirty="0"/>
              <a:t> </a:t>
            </a:r>
            <a:r>
              <a:rPr lang="en-US" altLang="ko-KR" sz="2400" dirty="0">
                <a:solidFill>
                  <a:srgbClr val="FF0000"/>
                </a:solidFill>
              </a:rPr>
              <a:t>28x28</a:t>
            </a:r>
          </a:p>
          <a:p>
            <a:pPr lvl="1"/>
            <a:r>
              <a:rPr lang="en-US" altLang="ko-KR" sz="2400" dirty="0"/>
              <a:t>Image</a:t>
            </a:r>
            <a:r>
              <a:rPr lang="ko-KR" altLang="en-US" sz="2400" dirty="0"/>
              <a:t>와 </a:t>
            </a:r>
            <a:r>
              <a:rPr lang="en-US" altLang="ko-KR" sz="2400" dirty="0"/>
              <a:t>label (category)</a:t>
            </a:r>
            <a:r>
              <a:rPr lang="ko-KR" altLang="en-US" sz="2400" dirty="0"/>
              <a:t>가 같이 저장되어 있음</a:t>
            </a:r>
            <a:r>
              <a:rPr lang="en-US" altLang="ko-KR" sz="2400" dirty="0"/>
              <a:t>.</a:t>
            </a:r>
          </a:p>
          <a:p>
            <a:pPr lvl="1"/>
            <a:r>
              <a:rPr lang="en-US" altLang="ko-KR" sz="2400" dirty="0"/>
              <a:t>Training image 60000 </a:t>
            </a:r>
            <a:r>
              <a:rPr lang="ko-KR" altLang="en-US" sz="2400" dirty="0"/>
              <a:t>장</a:t>
            </a:r>
            <a:r>
              <a:rPr lang="en-US" altLang="ko-KR" sz="2400" dirty="0"/>
              <a:t>,  test image 10000 </a:t>
            </a:r>
            <a:r>
              <a:rPr lang="ko-KR" altLang="en-US" sz="2400" dirty="0"/>
              <a:t>장</a:t>
            </a:r>
            <a:endParaRPr lang="en-US" altLang="ko-KR" sz="24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B8C41D1-2B31-0B3E-3724-3279F8504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555" y="3986502"/>
            <a:ext cx="3118366" cy="22709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971D77E-A7CB-A58B-781C-B1BB2E897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914" y="3869469"/>
            <a:ext cx="3020417" cy="258892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A35536-9415-7C27-51BF-5C2AA540BCBF}"/>
              </a:ext>
            </a:extLst>
          </p:cNvPr>
          <p:cNvSpPr/>
          <p:nvPr/>
        </p:nvSpPr>
        <p:spPr>
          <a:xfrm>
            <a:off x="1620477" y="6497210"/>
            <a:ext cx="2653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[MNIST </a:t>
            </a:r>
            <a:r>
              <a:rPr lang="ko-KR" altLang="en-US" sz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손 글씨 이미지 분류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2693EA-8D01-4848-F312-FCFEC6C6C57F}"/>
              </a:ext>
            </a:extLst>
          </p:cNvPr>
          <p:cNvSpPr/>
          <p:nvPr/>
        </p:nvSpPr>
        <p:spPr>
          <a:xfrm>
            <a:off x="8097820" y="6459804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[MNIST dataset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005729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/>
              <a:t>필기체 숫자 인식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AA1219-FA79-49CF-ABE3-93C5F8AA8553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52B211-C8A5-5531-CE90-90A7CC6F7A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697" y="1700808"/>
            <a:ext cx="8191302" cy="273630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tensorflow</a:t>
            </a:r>
            <a:r>
              <a:rPr lang="en-US" altLang="ko-KR" sz="1600" kern="0" dirty="0">
                <a:latin typeface="Trebuchet MS" pitchFamily="34" charset="0"/>
              </a:rPr>
              <a:t> as </a:t>
            </a:r>
            <a:r>
              <a:rPr lang="en-US" altLang="ko-KR" sz="1600" kern="0" dirty="0" err="1">
                <a:latin typeface="Trebuchet MS" pitchFamily="34" charset="0"/>
              </a:rPr>
              <a:t>tf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from </a:t>
            </a:r>
            <a:r>
              <a:rPr lang="en-US" altLang="ko-KR" sz="1600" kern="0" dirty="0" err="1">
                <a:latin typeface="Trebuchet MS" pitchFamily="34" charset="0"/>
              </a:rPr>
              <a:t>tensorflow.keras</a:t>
            </a:r>
            <a:r>
              <a:rPr lang="en-US" altLang="ko-KR" sz="1600" kern="0" dirty="0">
                <a:latin typeface="Trebuchet MS" pitchFamily="34" charset="0"/>
              </a:rPr>
              <a:t> import datasets, layers, models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train_images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train_labels</a:t>
            </a:r>
            <a:r>
              <a:rPr lang="en-US" altLang="ko-KR" sz="1600" kern="0" dirty="0">
                <a:latin typeface="Trebuchet MS" pitchFamily="34" charset="0"/>
              </a:rPr>
              <a:t>), (</a:t>
            </a:r>
            <a:r>
              <a:rPr lang="en-US" altLang="ko-KR" sz="1600" kern="0" dirty="0" err="1">
                <a:latin typeface="Trebuchet MS" pitchFamily="34" charset="0"/>
              </a:rPr>
              <a:t>test_images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test_labels</a:t>
            </a:r>
            <a:r>
              <a:rPr lang="en-US" altLang="ko-KR" sz="1600" kern="0" dirty="0">
                <a:latin typeface="Trebuchet MS" pitchFamily="34" charset="0"/>
              </a:rPr>
              <a:t>) = </a:t>
            </a:r>
            <a:r>
              <a:rPr lang="en-US" altLang="ko-KR" sz="1600" kern="0" dirty="0" err="1">
                <a:latin typeface="Trebuchet MS" pitchFamily="34" charset="0"/>
              </a:rPr>
              <a:t>datasets.mnist.load_data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train_images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train_images.reshape</a:t>
            </a:r>
            <a:r>
              <a:rPr lang="en-US" altLang="ko-KR" sz="1600" kern="0" dirty="0">
                <a:latin typeface="Trebuchet MS" pitchFamily="34" charset="0"/>
              </a:rPr>
              <a:t>((60000, 28, 28, 1))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test_images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test_images.reshape</a:t>
            </a:r>
            <a:r>
              <a:rPr lang="en-US" altLang="ko-KR" sz="1600" kern="0" dirty="0">
                <a:latin typeface="Trebuchet MS" pitchFamily="34" charset="0"/>
              </a:rPr>
              <a:t>((10000, 28, 28, 1))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픽셀 값을 </a:t>
            </a:r>
            <a:r>
              <a:rPr lang="en-US" altLang="ko-KR" sz="1600" kern="0" dirty="0">
                <a:latin typeface="Trebuchet MS" pitchFamily="34" charset="0"/>
              </a:rPr>
              <a:t>0~1 </a:t>
            </a:r>
            <a:r>
              <a:rPr lang="ko-KR" altLang="en-US" sz="1600" kern="0" dirty="0">
                <a:latin typeface="Trebuchet MS" pitchFamily="34" charset="0"/>
              </a:rPr>
              <a:t>사이로 </a:t>
            </a:r>
            <a:r>
              <a:rPr lang="ko-KR" altLang="en-US" sz="1600" kern="0" dirty="0" err="1">
                <a:latin typeface="Trebuchet MS" pitchFamily="34" charset="0"/>
              </a:rPr>
              <a:t>정규화한다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train_images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test_images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train_images</a:t>
            </a:r>
            <a:r>
              <a:rPr lang="en-US" altLang="ko-KR" sz="1600" kern="0" dirty="0">
                <a:latin typeface="Trebuchet MS" pitchFamily="34" charset="0"/>
              </a:rPr>
              <a:t> / 255.0, </a:t>
            </a:r>
            <a:r>
              <a:rPr lang="en-US" altLang="ko-KR" sz="1600" kern="0" dirty="0" err="1">
                <a:latin typeface="Trebuchet MS" pitchFamily="34" charset="0"/>
              </a:rPr>
              <a:t>test_images</a:t>
            </a:r>
            <a:r>
              <a:rPr lang="en-US" altLang="ko-KR" sz="1600" kern="0" dirty="0">
                <a:latin typeface="Trebuchet MS" pitchFamily="34" charset="0"/>
              </a:rPr>
              <a:t> / 255.0</a:t>
            </a:r>
          </a:p>
        </p:txBody>
      </p:sp>
    </p:spTree>
    <p:extLst>
      <p:ext uri="{BB962C8B-B14F-4D97-AF65-F5344CB8AC3E}">
        <p14:creationId xmlns:p14="http://schemas.microsoft.com/office/powerpoint/2010/main" val="99776003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/>
              <a:t>필기체 숫자 인식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AA1219-FA79-49CF-ABE3-93C5F8AA8553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95B0DF-62F9-1F60-131F-EF16262D87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697" y="1700808"/>
            <a:ext cx="8191302" cy="273630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model = </a:t>
            </a:r>
            <a:r>
              <a:rPr lang="en-US" altLang="ko-KR" sz="1600" kern="0" dirty="0" err="1">
                <a:latin typeface="Trebuchet MS" pitchFamily="34" charset="0"/>
              </a:rPr>
              <a:t>models.Sequential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(layers.Conv2D(32, (3, 3), activation='</a:t>
            </a:r>
            <a:r>
              <a:rPr lang="en-US" altLang="ko-KR" sz="1600" kern="0" dirty="0" err="1">
                <a:latin typeface="Trebuchet MS" pitchFamily="34" charset="0"/>
              </a:rPr>
              <a:t>relu</a:t>
            </a:r>
            <a:r>
              <a:rPr lang="en-US" altLang="ko-KR" sz="1600" kern="0" dirty="0">
                <a:latin typeface="Trebuchet MS" pitchFamily="34" charset="0"/>
              </a:rPr>
              <a:t>', </a:t>
            </a:r>
            <a:r>
              <a:rPr lang="en-US" altLang="ko-KR" sz="1600" kern="0" dirty="0" err="1">
                <a:latin typeface="Trebuchet MS" pitchFamily="34" charset="0"/>
              </a:rPr>
              <a:t>input_shape</a:t>
            </a:r>
            <a:r>
              <a:rPr lang="en-US" altLang="ko-KR" sz="1600" kern="0" dirty="0">
                <a:latin typeface="Trebuchet MS" pitchFamily="34" charset="0"/>
              </a:rPr>
              <a:t>=(28, 28, 1)))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(layers.MaxPooling2D((2, 2)))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(layers.Conv2D(64, (3, 3), activation='</a:t>
            </a:r>
            <a:r>
              <a:rPr lang="en-US" altLang="ko-KR" sz="1600" kern="0" dirty="0" err="1">
                <a:latin typeface="Trebuchet MS" pitchFamily="34" charset="0"/>
              </a:rPr>
              <a:t>relu</a:t>
            </a:r>
            <a:r>
              <a:rPr lang="en-US" altLang="ko-KR" sz="1600" kern="0" dirty="0">
                <a:latin typeface="Trebuchet MS" pitchFamily="34" charset="0"/>
              </a:rPr>
              <a:t>'))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(layers.MaxPooling2D((2, 2)))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(layers.Conv2D(64, (3, 3), activation='</a:t>
            </a:r>
            <a:r>
              <a:rPr lang="en-US" altLang="ko-KR" sz="1600" kern="0" dirty="0" err="1">
                <a:latin typeface="Trebuchet MS" pitchFamily="34" charset="0"/>
              </a:rPr>
              <a:t>relu</a:t>
            </a:r>
            <a:r>
              <a:rPr lang="en-US" altLang="ko-KR" sz="1600" kern="0" dirty="0">
                <a:latin typeface="Trebuchet MS" pitchFamily="34" charset="0"/>
              </a:rPr>
              <a:t>'))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layers.Flatten</a:t>
            </a:r>
            <a:r>
              <a:rPr lang="en-US" altLang="ko-KR" sz="1600" kern="0" dirty="0">
                <a:latin typeface="Trebuchet MS" pitchFamily="34" charset="0"/>
              </a:rPr>
              <a:t>())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layers.Dense</a:t>
            </a:r>
            <a:r>
              <a:rPr lang="en-US" altLang="ko-KR" sz="1600" kern="0" dirty="0">
                <a:latin typeface="Trebuchet MS" pitchFamily="34" charset="0"/>
              </a:rPr>
              <a:t>(64, activation='</a:t>
            </a:r>
            <a:r>
              <a:rPr lang="en-US" altLang="ko-KR" sz="1600" kern="0" dirty="0" err="1">
                <a:latin typeface="Trebuchet MS" pitchFamily="34" charset="0"/>
              </a:rPr>
              <a:t>relu</a:t>
            </a:r>
            <a:r>
              <a:rPr lang="en-US" altLang="ko-KR" sz="1600" kern="0" dirty="0">
                <a:latin typeface="Trebuchet MS" pitchFamily="34" charset="0"/>
              </a:rPr>
              <a:t>'))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layers.Dense</a:t>
            </a:r>
            <a:r>
              <a:rPr lang="en-US" altLang="ko-KR" sz="1600" kern="0" dirty="0">
                <a:latin typeface="Trebuchet MS" pitchFamily="34" charset="0"/>
              </a:rPr>
              <a:t>(10, activation='</a:t>
            </a:r>
            <a:r>
              <a:rPr lang="en-US" altLang="ko-KR" sz="1600" kern="0" dirty="0" err="1">
                <a:latin typeface="Trebuchet MS" pitchFamily="34" charset="0"/>
              </a:rPr>
              <a:t>softmax</a:t>
            </a:r>
            <a:r>
              <a:rPr lang="en-US" altLang="ko-KR" sz="1600" kern="0" dirty="0">
                <a:latin typeface="Trebuchet MS" pitchFamily="34" charset="0"/>
              </a:rPr>
              <a:t>'))</a:t>
            </a:r>
          </a:p>
        </p:txBody>
      </p:sp>
    </p:spTree>
    <p:extLst>
      <p:ext uri="{BB962C8B-B14F-4D97-AF65-F5344CB8AC3E}">
        <p14:creationId xmlns:p14="http://schemas.microsoft.com/office/powerpoint/2010/main" val="204237511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/>
              <a:t>필기체 숫자 인식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AA1219-FA79-49CF-ABE3-93C5F8AA8553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55EF6E-9C5C-1036-0719-9C9CF304A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697" y="1700808"/>
            <a:ext cx="819130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model.summary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BA4BB6-B957-13B5-1867-8E91935771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648" y="2492896"/>
            <a:ext cx="8191302" cy="360040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Model: "sequential_1"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_________________________________________________________________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Layer (type) Output Shape Param #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=================================================================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conv2d_3 (Conv2D) (None, 26, 26, 32) 320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_________________________________________________________________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max_pooling2d_2 (MaxPooling2 (None, 13, 13, 32) 0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_________________________________________________________________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conv2d_4 (Conv2D) (None, 11, 11, 64) 18496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_________________________________________________________________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max_pooling2d_3 (MaxPooling2 (None, 5, 5, 64) 0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_________________________________________________________________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conv2d_5 (Conv2D) (None, 3, 3, 64) 36928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_________________________________________________________________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4253604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딥러닝 </a:t>
            </a:r>
            <a:r>
              <a:rPr lang="en-US" altLang="ko-KR" dirty="0"/>
              <a:t>(Deep learning)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5365D6-6125-4E82-AB8A-692E0963F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/>
              <a:t>심층 신경망 </a:t>
            </a:r>
            <a:r>
              <a:rPr lang="en-US" altLang="ko-KR" sz="2000" dirty="0"/>
              <a:t>(Deep Neural Network)</a:t>
            </a:r>
            <a:r>
              <a:rPr lang="ko-KR" altLang="en-US" sz="2000" dirty="0"/>
              <a:t>을 사용하는 학습 방법</a:t>
            </a:r>
            <a:endParaRPr lang="en-US" altLang="ko-KR" sz="2000" dirty="0"/>
          </a:p>
          <a:p>
            <a:pPr algn="l"/>
            <a:r>
              <a:rPr lang="ko-KR" altLang="en-US" sz="2000" b="0" i="0" u="none" strike="noStrike" baseline="0" dirty="0">
                <a:latin typeface="SandSm"/>
              </a:rPr>
              <a:t>심층 신경망</a:t>
            </a:r>
            <a:r>
              <a:rPr lang="en-US" altLang="ko-KR" sz="2000" b="0" i="0" u="none" strike="noStrike" baseline="0" dirty="0">
                <a:latin typeface="SandSm"/>
              </a:rPr>
              <a:t>(DNN: Deep Neural Networks)</a:t>
            </a:r>
            <a:r>
              <a:rPr lang="ko-KR" altLang="en-US" sz="2000" b="0" i="0" u="none" strike="noStrike" baseline="0" dirty="0">
                <a:latin typeface="SandSm"/>
              </a:rPr>
              <a:t>은 </a:t>
            </a:r>
            <a:r>
              <a:rPr lang="en-US" altLang="ko-KR" sz="2000" b="0" i="0" u="none" strike="noStrike" baseline="0" dirty="0">
                <a:latin typeface="SandSm"/>
              </a:rPr>
              <a:t>MLP(</a:t>
            </a:r>
            <a:r>
              <a:rPr lang="ko-KR" altLang="en-US" sz="2000" b="0" i="0" u="none" strike="noStrike" baseline="0" dirty="0">
                <a:latin typeface="SandSm"/>
              </a:rPr>
              <a:t>다층 </a:t>
            </a:r>
            <a:r>
              <a:rPr lang="ko-KR" altLang="en-US" sz="2000" b="0" i="0" u="none" strike="noStrike" baseline="0" dirty="0" err="1">
                <a:latin typeface="SandSm"/>
              </a:rPr>
              <a:t>퍼셉트론</a:t>
            </a:r>
            <a:r>
              <a:rPr lang="en-US" altLang="ko-KR" sz="2000" b="0" i="0" u="none" strike="noStrike" baseline="0" dirty="0">
                <a:latin typeface="SandSm"/>
              </a:rPr>
              <a:t>)</a:t>
            </a:r>
            <a:r>
              <a:rPr lang="ko-KR" altLang="en-US" sz="2000" b="0" i="0" u="none" strike="noStrike" baseline="0" dirty="0">
                <a:latin typeface="SandSm"/>
              </a:rPr>
              <a:t>에서 은닉층의 개수를 증가시킨 것이다</a:t>
            </a:r>
            <a:r>
              <a:rPr lang="en-US" altLang="ko-KR" sz="2000" b="0" i="0" u="none" strike="noStrike" baseline="0" dirty="0">
                <a:latin typeface="SandSm"/>
              </a:rPr>
              <a:t>. </a:t>
            </a:r>
          </a:p>
          <a:p>
            <a:pPr algn="l"/>
            <a:r>
              <a:rPr lang="ko-KR" altLang="en-US" sz="2000" b="0" i="0" u="none" strike="noStrike" baseline="0" dirty="0">
                <a:latin typeface="SandSm"/>
              </a:rPr>
              <a:t>은닉층을 하나만 사용하는 것이 아니고 여러 개를 사용한다</a:t>
            </a:r>
            <a:r>
              <a:rPr lang="en-US" altLang="ko-KR" sz="2000" b="0" i="0" u="none" strike="noStrike" baseline="0" dirty="0">
                <a:latin typeface="SandSm"/>
              </a:rPr>
              <a:t>. </a:t>
            </a:r>
          </a:p>
          <a:p>
            <a:pPr algn="l"/>
            <a:r>
              <a:rPr lang="ko-KR" altLang="en-US" sz="2000" b="0" i="0" u="none" strike="noStrike" baseline="0" dirty="0">
                <a:latin typeface="SandSm"/>
              </a:rPr>
              <a:t>최근에 </a:t>
            </a:r>
            <a:r>
              <a:rPr lang="ko-KR" altLang="en-US" sz="2000" b="0" i="0" u="none" strike="noStrike" baseline="0" dirty="0" err="1">
                <a:latin typeface="SandSm"/>
              </a:rPr>
              <a:t>딥러닝은</a:t>
            </a:r>
            <a:r>
              <a:rPr lang="ko-KR" altLang="en-US" sz="2000" b="0" i="0" u="none" strike="noStrike" baseline="0" dirty="0">
                <a:latin typeface="SandSm"/>
              </a:rPr>
              <a:t> 컴퓨터 시각</a:t>
            </a:r>
            <a:r>
              <a:rPr lang="en-US" altLang="ko-KR" sz="2000" b="0" i="0" u="none" strike="noStrike" baseline="0" dirty="0">
                <a:latin typeface="SandSm"/>
              </a:rPr>
              <a:t>, </a:t>
            </a:r>
            <a:r>
              <a:rPr lang="ko-KR" altLang="en-US" sz="2000" b="0" i="0" u="none" strike="noStrike" baseline="0" dirty="0">
                <a:latin typeface="SandSm"/>
              </a:rPr>
              <a:t>음성 인식</a:t>
            </a:r>
            <a:r>
              <a:rPr lang="en-US" altLang="ko-KR" sz="2000" b="0" i="0" u="none" strike="noStrike" baseline="0" dirty="0">
                <a:latin typeface="SandSm"/>
              </a:rPr>
              <a:t>, </a:t>
            </a:r>
            <a:r>
              <a:rPr lang="ko-KR" altLang="en-US" sz="2000" b="0" i="0" u="none" strike="noStrike" baseline="0" dirty="0">
                <a:latin typeface="SandSm"/>
              </a:rPr>
              <a:t>자연어 처리</a:t>
            </a:r>
            <a:r>
              <a:rPr lang="en-US" altLang="ko-KR" sz="2000" b="0" i="0" u="none" strike="noStrike" baseline="0" dirty="0">
                <a:latin typeface="SandSm"/>
              </a:rPr>
              <a:t>, </a:t>
            </a:r>
            <a:r>
              <a:rPr lang="ko-KR" altLang="en-US" sz="2000" b="0" i="0" u="none" strike="noStrike" baseline="0" dirty="0">
                <a:latin typeface="SandSm"/>
              </a:rPr>
              <a:t>소셜 네트워크 필터링</a:t>
            </a:r>
            <a:r>
              <a:rPr lang="en-US" altLang="ko-KR" sz="2000" b="0" i="0" u="none" strike="noStrike" baseline="0" dirty="0">
                <a:latin typeface="SandSm"/>
              </a:rPr>
              <a:t>, </a:t>
            </a:r>
            <a:r>
              <a:rPr lang="ko-KR" altLang="en-US" sz="2000" b="0" i="0" u="none" strike="noStrike" baseline="0" dirty="0">
                <a:latin typeface="SandSm"/>
              </a:rPr>
              <a:t>기계 번역 등에 적용되어서 인간 전문가에 필적하는 결과를 얻고 있다</a:t>
            </a:r>
            <a:r>
              <a:rPr lang="en-US" altLang="ko-KR" sz="2000" b="0" i="0" u="none" strike="noStrike" baseline="0" dirty="0">
                <a:latin typeface="SandSm"/>
              </a:rPr>
              <a:t>.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C1E06E-BE0E-4AF3-8FCD-20437FB80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07" y="3579486"/>
            <a:ext cx="7569110" cy="28948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4D3710-342A-41B1-B214-93CED2E9DE26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83372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/>
              <a:t>필기체 숫자 인식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AA1219-FA79-49CF-ABE3-93C5F8AA8553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내용 개체 틀 6">
            <a:extLst>
              <a:ext uri="{FF2B5EF4-FFF2-40B4-BE49-F238E27FC236}">
                <a16:creationId xmlns:a16="http://schemas.microsoft.com/office/drawing/2014/main" id="{2000B097-BFEF-838D-473D-3A53F6D10FB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169368" y="1600200"/>
            <a:ext cx="5040213" cy="4495800"/>
          </a:xfrm>
        </p:spPr>
      </p:pic>
    </p:spTree>
    <p:extLst>
      <p:ext uri="{BB962C8B-B14F-4D97-AF65-F5344CB8AC3E}">
        <p14:creationId xmlns:p14="http://schemas.microsoft.com/office/powerpoint/2010/main" val="347119183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/>
              <a:t>필기체 숫자 인식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AA1219-FA79-49CF-ABE3-93C5F8AA8553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8E0B72-E4AD-206E-EF04-80711CA853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575" y="1522678"/>
            <a:ext cx="8191302" cy="122413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model.compile</a:t>
            </a:r>
            <a:r>
              <a:rPr lang="en-US" altLang="ko-KR" sz="1600" kern="0" dirty="0">
                <a:latin typeface="Trebuchet MS" pitchFamily="34" charset="0"/>
              </a:rPr>
              <a:t>(optimizer='</a:t>
            </a:r>
            <a:r>
              <a:rPr lang="en-US" altLang="ko-KR" sz="1600" kern="0" dirty="0" err="1">
                <a:latin typeface="Trebuchet MS" pitchFamily="34" charset="0"/>
              </a:rPr>
              <a:t>adam</a:t>
            </a:r>
            <a:r>
              <a:rPr lang="en-US" altLang="ko-KR" sz="1600" kern="0" dirty="0">
                <a:latin typeface="Trebuchet MS" pitchFamily="34" charset="0"/>
              </a:rPr>
              <a:t>’,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	loss='</a:t>
            </a:r>
            <a:r>
              <a:rPr lang="en-US" altLang="ko-KR" sz="1600" kern="0" dirty="0" err="1">
                <a:latin typeface="Trebuchet MS" pitchFamily="34" charset="0"/>
              </a:rPr>
              <a:t>sparse_categorical_crossentropy</a:t>
            </a:r>
            <a:r>
              <a:rPr lang="en-US" altLang="ko-KR" sz="1600" kern="0" dirty="0">
                <a:latin typeface="Trebuchet MS" pitchFamily="34" charset="0"/>
              </a:rPr>
              <a:t>’,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	metrics=['accuracy'])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model.fit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train_images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train_labels</a:t>
            </a:r>
            <a:r>
              <a:rPr lang="en-US" altLang="ko-KR" sz="1600" kern="0" dirty="0">
                <a:latin typeface="Trebuchet MS" pitchFamily="34" charset="0"/>
              </a:rPr>
              <a:t>, epochs=5)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31F1FB-4350-DB19-3A83-032F38D60E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526" y="3142858"/>
            <a:ext cx="8191302" cy="1908211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Epoch 1/5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1875/1875 [==============================] - 14s 7ms/step - loss: 0.1414 -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accuracy: 0.9560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...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Epoch 5/5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1875/1875 [==============================] - 14s 7ms/step - loss: 0.0194 -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accuracy: 0.9940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ACC91E3-F540-14A3-19A4-C97140803A25}"/>
              </a:ext>
            </a:extLst>
          </p:cNvPr>
          <p:cNvSpPr/>
          <p:nvPr/>
        </p:nvSpPr>
        <p:spPr>
          <a:xfrm>
            <a:off x="1438518" y="4330990"/>
            <a:ext cx="1440160" cy="7200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04521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87FA775B-C891-8375-CB09-738D6D0A8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ko-KR" altLang="en-US" dirty="0" err="1"/>
              <a:t>컨볼루션</a:t>
            </a:r>
            <a:r>
              <a:rPr lang="ko-KR" altLang="en-US" dirty="0"/>
              <a:t> 신경망 </a:t>
            </a:r>
            <a:r>
              <a:rPr lang="en-US" altLang="ko-KR" dirty="0"/>
              <a:t>(CNN: Convolutional Neural Network)</a:t>
            </a:r>
            <a:r>
              <a:rPr lang="ko-KR" altLang="en-US" dirty="0"/>
              <a:t> </a:t>
            </a:r>
          </a:p>
        </p:txBody>
      </p:sp>
      <p:graphicFrame>
        <p:nvGraphicFramePr>
          <p:cNvPr id="15" name="표 8">
            <a:extLst>
              <a:ext uri="{FF2B5EF4-FFF2-40B4-BE49-F238E27FC236}">
                <a16:creationId xmlns:a16="http://schemas.microsoft.com/office/drawing/2014/main" id="{831CA694-D06B-A724-E4F0-75CE0451D5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987649"/>
              </p:ext>
            </p:extLst>
          </p:nvPr>
        </p:nvGraphicFramePr>
        <p:xfrm>
          <a:off x="587093" y="970421"/>
          <a:ext cx="11074475" cy="55491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7442">
                  <a:extLst>
                    <a:ext uri="{9D8B030D-6E8A-4147-A177-3AD203B41FA5}">
                      <a16:colId xmlns:a16="http://schemas.microsoft.com/office/drawing/2014/main" val="1838115919"/>
                    </a:ext>
                  </a:extLst>
                </a:gridCol>
                <a:gridCol w="5807033">
                  <a:extLst>
                    <a:ext uri="{9D8B030D-6E8A-4147-A177-3AD203B41FA5}">
                      <a16:colId xmlns:a16="http://schemas.microsoft.com/office/drawing/2014/main" val="2037774090"/>
                    </a:ext>
                  </a:extLst>
                </a:gridCol>
              </a:tblGrid>
              <a:tr h="1900220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b="1" dirty="0">
                          <a:solidFill>
                            <a:srgbClr val="000099"/>
                          </a:solidFill>
                        </a:rPr>
                        <a:t>커널 </a:t>
                      </a:r>
                      <a:r>
                        <a:rPr lang="en-US" altLang="ko-KR" b="1" dirty="0">
                          <a:solidFill>
                            <a:srgbClr val="000099"/>
                          </a:solidFill>
                        </a:rPr>
                        <a:t>(kernel)=</a:t>
                      </a:r>
                      <a:r>
                        <a:rPr lang="ko-KR" altLang="en-US" b="1" dirty="0">
                          <a:solidFill>
                            <a:srgbClr val="000099"/>
                          </a:solidFill>
                        </a:rPr>
                        <a:t>필터</a:t>
                      </a:r>
                      <a:endParaRPr lang="en-US" altLang="ko-KR" b="1" dirty="0">
                        <a:solidFill>
                          <a:srgbClr val="000099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/>
                        <a:t> - </a:t>
                      </a:r>
                      <a:r>
                        <a:rPr lang="ko-KR" altLang="en-US" sz="1600" dirty="0"/>
                        <a:t>합성 곱 </a:t>
                      </a:r>
                      <a:r>
                        <a:rPr lang="en-US" altLang="ko-KR" sz="1600" dirty="0"/>
                        <a:t>(Convolution)</a:t>
                      </a:r>
                      <a:r>
                        <a:rPr lang="ko-KR" altLang="en-US" sz="1600" dirty="0"/>
                        <a:t>과정에서 사용되는 행렬</a:t>
                      </a:r>
                      <a:endParaRPr lang="en-US" altLang="ko-KR" sz="1600" dirty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dirty="0"/>
                        <a:t>   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b="1" dirty="0">
                          <a:solidFill>
                            <a:srgbClr val="000099"/>
                          </a:solidFill>
                        </a:rPr>
                        <a:t>채널 </a:t>
                      </a:r>
                      <a:r>
                        <a:rPr lang="en-US" altLang="ko-KR" b="1" dirty="0">
                          <a:solidFill>
                            <a:srgbClr val="000099"/>
                          </a:solidFill>
                        </a:rPr>
                        <a:t>(channel)</a:t>
                      </a:r>
                    </a:p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커널의 수</a:t>
                      </a:r>
                      <a:endParaRPr lang="en-US" altLang="ko-KR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채널의 수가 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output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 됨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5495104"/>
                  </a:ext>
                </a:extLst>
              </a:tr>
              <a:tr h="3648911">
                <a:tc gridSpan="2"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b="1" dirty="0">
                          <a:solidFill>
                            <a:srgbClr val="000099"/>
                          </a:solidFill>
                        </a:rPr>
                        <a:t>레이어</a:t>
                      </a:r>
                      <a:r>
                        <a:rPr lang="en-US" altLang="ko-KR" b="1" dirty="0">
                          <a:solidFill>
                            <a:srgbClr val="000099"/>
                          </a:solidFill>
                        </a:rPr>
                        <a:t> (layer)</a:t>
                      </a:r>
                    </a:p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신경망 안에서 연산을 수행하는 각 단계 </a:t>
                      </a:r>
                    </a:p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레이어의 종류</a:t>
                      </a:r>
                    </a:p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. 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Convolution Layer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ko-KR" altLang="en-US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합성곱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연산을 수행 하는 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layer</a:t>
                      </a:r>
                    </a:p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Activation Layer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신경망 학습의 효율을 높이기 위하여 데이터 분포를 변형 해주는 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layer</a:t>
                      </a:r>
                      <a:endParaRPr lang="ko-KR" alt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. 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Pooling Layer 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정보의  크기를 줄여주는  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Layer.  Ex) Average Pooling, Max Pooling 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ko-KR" altLang="en-US" b="1" dirty="0">
                        <a:solidFill>
                          <a:srgbClr val="000099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02333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72869A3E-EF61-5441-B370-FE795A30A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094" y="1773197"/>
            <a:ext cx="987638" cy="95105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9825B39-BB2F-C920-A02E-FCDE12C6A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8976" y="1441901"/>
            <a:ext cx="981996" cy="9546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59FC047-EFA6-E117-774B-8179A1D3F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8586" y="1605731"/>
            <a:ext cx="985302" cy="954693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07C446B-EEA0-5297-2B93-49E28C4F5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1503" y="1769562"/>
            <a:ext cx="985302" cy="9546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9A71531-D076-55B2-C7EE-95EA3C508E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973" y="4615896"/>
            <a:ext cx="3584759" cy="17679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68011B8-6448-CA75-7659-59242BEB3D0D}"/>
              </a:ext>
            </a:extLst>
          </p:cNvPr>
          <p:cNvSpPr/>
          <p:nvPr/>
        </p:nvSpPr>
        <p:spPr>
          <a:xfrm>
            <a:off x="6635562" y="6189902"/>
            <a:ext cx="16658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[max pooling]</a:t>
            </a:r>
          </a:p>
        </p:txBody>
      </p:sp>
      <p:pic>
        <p:nvPicPr>
          <p:cNvPr id="23" name="Picture 4" descr="Explain Pooling layers: Max Pooling, Average Pooling, Global Average Pooling,  and Global Max pooling. - knowledge Transfer">
            <a:extLst>
              <a:ext uri="{FF2B5EF4-FFF2-40B4-BE49-F238E27FC236}">
                <a16:creationId xmlns:a16="http://schemas.microsoft.com/office/drawing/2014/main" id="{3173672B-6ADC-8E10-8EEF-E51EB7663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756" y="4698976"/>
            <a:ext cx="317182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화살표: 오른쪽 27">
            <a:hlinkClick r:id="" action="ppaction://noaction"/>
            <a:extLst>
              <a:ext uri="{FF2B5EF4-FFF2-40B4-BE49-F238E27FC236}">
                <a16:creationId xmlns:a16="http://schemas.microsoft.com/office/drawing/2014/main" id="{A6D190E6-4FE0-D04D-3AC6-0B69700DF250}"/>
              </a:ext>
            </a:extLst>
          </p:cNvPr>
          <p:cNvSpPr/>
          <p:nvPr/>
        </p:nvSpPr>
        <p:spPr>
          <a:xfrm>
            <a:off x="4857009" y="1876301"/>
            <a:ext cx="262960" cy="34867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F4792B1-8801-4F2C-B816-3F2E1A0466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8993" y="2997170"/>
            <a:ext cx="1838977" cy="843119"/>
          </a:xfrm>
          <a:prstGeom prst="rect">
            <a:avLst/>
          </a:prstGeom>
        </p:spPr>
      </p:pic>
      <p:sp>
        <p:nvSpPr>
          <p:cNvPr id="30" name="화살표: 오른쪽 29">
            <a:hlinkClick r:id="" action="ppaction://noaction"/>
            <a:extLst>
              <a:ext uri="{FF2B5EF4-FFF2-40B4-BE49-F238E27FC236}">
                <a16:creationId xmlns:a16="http://schemas.microsoft.com/office/drawing/2014/main" id="{10CB4BFD-20DA-9B58-19BC-47188E08FC40}"/>
              </a:ext>
            </a:extLst>
          </p:cNvPr>
          <p:cNvSpPr/>
          <p:nvPr/>
        </p:nvSpPr>
        <p:spPr>
          <a:xfrm>
            <a:off x="9066711" y="1839925"/>
            <a:ext cx="262960" cy="34867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hlinkClick r:id="rId9" action="ppaction://hlinksldjump"/>
            <a:extLst>
              <a:ext uri="{FF2B5EF4-FFF2-40B4-BE49-F238E27FC236}">
                <a16:creationId xmlns:a16="http://schemas.microsoft.com/office/drawing/2014/main" id="{605F100F-CEDF-10C1-F536-41CE092691C5}"/>
              </a:ext>
            </a:extLst>
          </p:cNvPr>
          <p:cNvSpPr/>
          <p:nvPr/>
        </p:nvSpPr>
        <p:spPr>
          <a:xfrm>
            <a:off x="8723141" y="3234269"/>
            <a:ext cx="262960" cy="34867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화살표: 오른쪽 31">
            <a:hlinkClick r:id="" action="ppaction://noaction"/>
            <a:extLst>
              <a:ext uri="{FF2B5EF4-FFF2-40B4-BE49-F238E27FC236}">
                <a16:creationId xmlns:a16="http://schemas.microsoft.com/office/drawing/2014/main" id="{80A1DBFC-9C66-C17A-7F83-167AA20668BD}"/>
              </a:ext>
            </a:extLst>
          </p:cNvPr>
          <p:cNvSpPr/>
          <p:nvPr/>
        </p:nvSpPr>
        <p:spPr>
          <a:xfrm>
            <a:off x="8919880" y="4191186"/>
            <a:ext cx="197701" cy="31904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98F6E6F-B143-47F7-39BD-0285DAACA2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454" y="1960807"/>
            <a:ext cx="1259958" cy="76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78240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ko-KR" altLang="en-US" dirty="0" err="1"/>
              <a:t>컨볼루션</a:t>
            </a:r>
            <a:r>
              <a:rPr lang="ko-KR" altLang="en-US" dirty="0"/>
              <a:t> 신경망 </a:t>
            </a:r>
            <a:r>
              <a:rPr lang="en-US" altLang="ko-KR" dirty="0"/>
              <a:t>(CNN: Convolutional Neural Network)</a:t>
            </a:r>
            <a:r>
              <a:rPr lang="ko-KR" alt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AA1219-FA79-49CF-ABE3-93C5F8AA8553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1D12119A-46BE-AA7B-B2A4-9FB0062DFCE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30608" y="1310434"/>
            <a:ext cx="5472754" cy="4495800"/>
          </a:xfrm>
        </p:spPr>
      </p:pic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E7A469FD-F7F7-191B-0D07-AF3B55CF5BB1}"/>
              </a:ext>
            </a:extLst>
          </p:cNvPr>
          <p:cNvSpPr/>
          <p:nvPr/>
        </p:nvSpPr>
        <p:spPr>
          <a:xfrm>
            <a:off x="6879280" y="2822602"/>
            <a:ext cx="1800200" cy="864096"/>
          </a:xfrm>
          <a:prstGeom prst="wedgeRoundRectCallout">
            <a:avLst>
              <a:gd name="adj1" fmla="val -90268"/>
              <a:gd name="adj2" fmla="val -200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800" b="0" i="0" u="none" strike="noStrike" baseline="0" dirty="0">
                <a:latin typeface="SandSm"/>
              </a:rPr>
              <a:t>커널이</a:t>
            </a:r>
          </a:p>
          <a:p>
            <a:pPr algn="l"/>
            <a:r>
              <a:rPr lang="ko-KR" altLang="en-US" sz="1800" b="0" i="0" u="none" strike="noStrike" baseline="0" dirty="0">
                <a:latin typeface="SandSm"/>
              </a:rPr>
              <a:t>많아지면 자연스럽게 </a:t>
            </a:r>
            <a:r>
              <a:rPr lang="ko-KR" altLang="en-US" sz="1800" b="0" i="0" u="none" strike="noStrike" baseline="0" dirty="0" err="1">
                <a:latin typeface="SandSm"/>
              </a:rPr>
              <a:t>특징맵의</a:t>
            </a:r>
            <a:r>
              <a:rPr lang="ko-KR" altLang="en-US" sz="1800" b="0" i="0" u="none" strike="noStrike" baseline="0" dirty="0">
                <a:latin typeface="SandSm"/>
              </a:rPr>
              <a:t> 개수도 많아진다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7112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ko-KR" altLang="en-US" dirty="0" err="1"/>
              <a:t>컨볼루션</a:t>
            </a:r>
            <a:r>
              <a:rPr lang="ko-KR" altLang="en-US" dirty="0"/>
              <a:t> 신경망 </a:t>
            </a:r>
            <a:r>
              <a:rPr lang="en-US" altLang="ko-KR" dirty="0"/>
              <a:t>(CNN: Convolutional Neural Network)</a:t>
            </a:r>
            <a:r>
              <a:rPr lang="ko-KR" alt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AA1219-FA79-49CF-ABE3-93C5F8AA8553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" name="내용 개체 틀 7">
            <a:extLst>
              <a:ext uri="{FF2B5EF4-FFF2-40B4-BE49-F238E27FC236}">
                <a16:creationId xmlns:a16="http://schemas.microsoft.com/office/drawing/2014/main" id="{7000C769-46AA-8AA5-0EA6-FA96DDC9BD5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43000" y="2132856"/>
            <a:ext cx="6858000" cy="2409825"/>
          </a:xfrm>
        </p:spPr>
      </p:pic>
    </p:spTree>
    <p:extLst>
      <p:ext uri="{BB962C8B-B14F-4D97-AF65-F5344CB8AC3E}">
        <p14:creationId xmlns:p14="http://schemas.microsoft.com/office/powerpoint/2010/main" val="15883159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/>
              <a:t>필기체 숫자 인식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AA1219-FA79-49CF-ABE3-93C5F8AA8553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B312F2-DC49-620A-02EB-440FBA257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30" y="983621"/>
            <a:ext cx="3979887" cy="341636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0412EE7-CD07-7586-C5FA-DD0EA9B5F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485" y="1164527"/>
            <a:ext cx="605515" cy="59205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D2FE5A1-59B9-6ECB-7706-2CFCD8EF9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091" y="2295787"/>
            <a:ext cx="4362208" cy="347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0746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/>
              <a:t>필기체 숫자 인식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AA1219-FA79-49CF-ABE3-93C5F8AA8553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D63E15-8541-D5BC-CC08-CAE6CAE72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79" y="1253347"/>
            <a:ext cx="4528340" cy="39466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3A5254-0F58-DE76-8C81-F18B6913B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649" y="3429000"/>
            <a:ext cx="1067769" cy="10879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37774EB-642B-19C9-C83D-01A4E0503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649" y="1753046"/>
            <a:ext cx="891563" cy="8649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FF2AC0-08DD-C3EF-D61F-09FC534799E7}"/>
              </a:ext>
            </a:extLst>
          </p:cNvPr>
          <p:cNvSpPr txBox="1"/>
          <p:nvPr/>
        </p:nvSpPr>
        <p:spPr>
          <a:xfrm>
            <a:off x="6128195" y="249836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과제</a:t>
            </a:r>
            <a:r>
              <a:rPr lang="en-US" altLang="ko-KR" dirty="0"/>
              <a:t>1)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A00A4-835A-5A24-B721-63B2E5221786}"/>
              </a:ext>
            </a:extLst>
          </p:cNvPr>
          <p:cNvSpPr txBox="1"/>
          <p:nvPr/>
        </p:nvSpPr>
        <p:spPr>
          <a:xfrm>
            <a:off x="7424530" y="1838739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자료실 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C3B959-AF1F-86D7-AEC0-4FC52AD3C2A7}"/>
              </a:ext>
            </a:extLst>
          </p:cNvPr>
          <p:cNvSpPr txBox="1"/>
          <p:nvPr/>
        </p:nvSpPr>
        <p:spPr>
          <a:xfrm>
            <a:off x="8676860" y="1838739"/>
            <a:ext cx="22661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mnist_model1.hdf5  </a:t>
            </a:r>
            <a:r>
              <a:rPr lang="ko-KR" altLang="en-US" dirty="0"/>
              <a:t>이용</a:t>
            </a:r>
          </a:p>
        </p:txBody>
      </p:sp>
    </p:spTree>
    <p:extLst>
      <p:ext uri="{BB962C8B-B14F-4D97-AF65-F5344CB8AC3E}">
        <p14:creationId xmlns:p14="http://schemas.microsoft.com/office/powerpoint/2010/main" val="71403623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87FA775B-C891-8375-CB09-738D6D0A8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/>
              <a:t>손 글씨 이미지 분류</a:t>
            </a:r>
            <a:r>
              <a:rPr lang="en-US" altLang="ko-KR" dirty="0"/>
              <a:t>- CNN </a:t>
            </a:r>
            <a:r>
              <a:rPr lang="ko-KR" altLang="en-US" dirty="0" err="1"/>
              <a:t>케라스</a:t>
            </a:r>
            <a:r>
              <a:rPr lang="ko-KR" altLang="en-US" dirty="0"/>
              <a:t>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EC9E89-D9D3-6E02-088E-90AF9C1F4C8F}"/>
              </a:ext>
            </a:extLst>
          </p:cNvPr>
          <p:cNvSpPr txBox="1"/>
          <p:nvPr/>
        </p:nvSpPr>
        <p:spPr>
          <a:xfrm>
            <a:off x="212035" y="1076093"/>
            <a:ext cx="1176793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드롭아웃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노드가 많아지거나 층이 많아진다고 해서 학습이 무조건 좋아지는 것이 아니라는 점을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과적합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의미를 공부하며 배웠음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학습을 진행할 때 가장 중요한 것은 과적합을 얼마나 효과적으로 피해 가는지에 달려 있다고 해도 과언이 아님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과적합을 피하기 위한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방법중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하나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=&gt;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드롭 아웃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(drop out)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기법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드롭아웃은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은닉층에 배치된 노드 중 일부를 임의로 꺼 주는 것</a:t>
            </a:r>
            <a:r>
              <a:rPr lang="ko-KR" altLang="en-US" dirty="0"/>
              <a:t> 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EDFE79-C26E-4FF1-D168-3752FA960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178" y="3541859"/>
            <a:ext cx="5909467" cy="286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8338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87FA775B-C891-8375-CB09-738D6D0A8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/>
              <a:t>손 글씨 이미지 분류</a:t>
            </a:r>
            <a:r>
              <a:rPr lang="en-US" altLang="ko-KR" dirty="0"/>
              <a:t>- CNN </a:t>
            </a:r>
            <a:r>
              <a:rPr lang="ko-KR" altLang="en-US" dirty="0" err="1"/>
              <a:t>케라스</a:t>
            </a:r>
            <a:r>
              <a:rPr lang="ko-KR" altLang="en-US" dirty="0"/>
              <a:t> 구현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B4F81D0-0DBC-6279-AF55-8E983F2B5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473" y="1151667"/>
            <a:ext cx="8105496" cy="2540482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맥스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풀링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드롭아웃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플래튼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이렇게 랜덤하게 노드를 꺼 주면 학습 데이터에 지나치게 치우쳐서 학습되는 과적합을 방지할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케라스는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이러한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드롭아웃을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손쉽게 적용하도록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도와줌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25%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노드를 끄려면 다음과 같이 코드를 작성하면 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22A6F3-C720-1935-0D21-D4A0B8F3E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65" y="3649496"/>
            <a:ext cx="713422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13366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87FA775B-C891-8375-CB09-738D6D0A8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/>
              <a:t>손 글씨 이미지 분류</a:t>
            </a:r>
            <a:r>
              <a:rPr lang="en-US" altLang="ko-KR" dirty="0"/>
              <a:t>- CNN </a:t>
            </a:r>
            <a:r>
              <a:rPr lang="ko-KR" altLang="en-US" dirty="0" err="1"/>
              <a:t>케라스</a:t>
            </a:r>
            <a:r>
              <a:rPr lang="ko-KR" altLang="en-US" dirty="0"/>
              <a:t> 구현</a:t>
            </a:r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3F1FC680-5FF1-8F49-2B9E-DBB9453EA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216" y="1126303"/>
            <a:ext cx="11874264" cy="2302697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맥스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풀링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드롭아웃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플래튼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이제 이러한 과정을 지나 다시 앞에서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Dense()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함수를 이용해 만들었던 기본 층에 연결해 볼까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주의할 점은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컨볼루션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층이나 맥스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주어진 이미지를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 배열인 채로 다룬다는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 배열로 바꾸어 주어야 활성화 함수가 있는 층에서 사용할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Flatten()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함수를 사용해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 배열을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차원으로 바꾸어 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AE3554-DF49-783A-2121-D4158FE68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92" y="3429000"/>
            <a:ext cx="9572151" cy="109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625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ko-KR" altLang="en-US" dirty="0" err="1"/>
              <a:t>케라스로</a:t>
            </a:r>
            <a:r>
              <a:rPr lang="ko-KR" altLang="en-US" dirty="0"/>
              <a:t> 신경망을 작성 하는 절차 </a:t>
            </a:r>
          </a:p>
        </p:txBody>
      </p:sp>
      <p:pic>
        <p:nvPicPr>
          <p:cNvPr id="5" name="내용 개체 틀 5">
            <a:extLst>
              <a:ext uri="{FF2B5EF4-FFF2-40B4-BE49-F238E27FC236}">
                <a16:creationId xmlns:a16="http://schemas.microsoft.com/office/drawing/2014/main" id="{FC519EBF-0D6C-4F3E-A4D1-4B8EDDB49317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10" y="1326667"/>
            <a:ext cx="7285729" cy="29871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F38D5F-42AA-4D94-9C69-F9404C6A15F0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22911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87FA775B-C891-8375-CB09-738D6D0A8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en-US" altLang="ko-KR" dirty="0"/>
              <a:t>CNN output</a:t>
            </a:r>
            <a:r>
              <a:rPr lang="ko-KR" altLang="en-US" dirty="0"/>
              <a:t> </a:t>
            </a:r>
            <a:r>
              <a:rPr lang="en-US" altLang="ko-KR" dirty="0"/>
              <a:t>shape</a:t>
            </a:r>
            <a:r>
              <a:rPr lang="ko-KR" altLang="en-US" dirty="0"/>
              <a:t> </a:t>
            </a:r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3F1FC680-5FF1-8F49-2B9E-DBB9453EA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216" y="1126303"/>
            <a:ext cx="11874264" cy="2302697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맥스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풀링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드롭아웃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플래튼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이제 이러한 과정을 지나 다시 앞에서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Dense()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함수를 이용해 만들었던 기본 층에 연결해 볼까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주의할 점은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컨볼루션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층이나 맥스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주어진 이미지를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 배열인 채로 다룬다는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 배열로 바꾸어 주어야 활성화 함수가 있는 층에서 사용할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Flatten()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함수를 사용해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 배열을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차원으로 바꾸어 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AE3554-DF49-783A-2121-D4158FE68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92" y="3429000"/>
            <a:ext cx="9572151" cy="109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3226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en-US" altLang="ko-KR" dirty="0"/>
              <a:t>Convolution</a:t>
            </a:r>
            <a:r>
              <a:rPr lang="ko-KR" altLang="en-US" dirty="0"/>
              <a:t> </a:t>
            </a:r>
            <a:r>
              <a:rPr lang="en-US" altLang="ko-KR" dirty="0"/>
              <a:t>Neural</a:t>
            </a:r>
            <a:r>
              <a:rPr lang="ko-KR" altLang="en-US" dirty="0"/>
              <a:t> </a:t>
            </a:r>
            <a:r>
              <a:rPr lang="en-US" altLang="ko-KR" dirty="0"/>
              <a:t>Network (CNN)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AA1219-FA79-49CF-ABE3-93C5F8AA8553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내용 개체 틀 6">
            <a:extLst>
              <a:ext uri="{FF2B5EF4-FFF2-40B4-BE49-F238E27FC236}">
                <a16:creationId xmlns:a16="http://schemas.microsoft.com/office/drawing/2014/main" id="{2000B097-BFEF-838D-473D-3A53F6D10FB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99594" y="1250674"/>
            <a:ext cx="5040213" cy="4495800"/>
          </a:xfr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1AD44B6-2C19-402A-7C50-E43206DC4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889" y="1419658"/>
            <a:ext cx="5590517" cy="415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09886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87FA775B-C891-8375-CB09-738D6D0A8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/>
              <a:t>손 글씨 이미지 분류</a:t>
            </a:r>
            <a:r>
              <a:rPr lang="en-US" altLang="ko-KR" dirty="0"/>
              <a:t>- CNN </a:t>
            </a:r>
            <a:r>
              <a:rPr lang="ko-KR" altLang="en-US" dirty="0" err="1"/>
              <a:t>케라스</a:t>
            </a:r>
            <a:r>
              <a:rPr lang="ko-KR" altLang="en-US" dirty="0"/>
              <a:t>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4FEC4C-1AA4-A085-3C76-E58E92828062}"/>
              </a:ext>
            </a:extLst>
          </p:cNvPr>
          <p:cNvSpPr txBox="1"/>
          <p:nvPr/>
        </p:nvSpPr>
        <p:spPr>
          <a:xfrm>
            <a:off x="135171" y="943241"/>
            <a:ext cx="5956412" cy="52322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from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tensorflow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import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keras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from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tensorflow.keras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import layers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28403F-004B-A852-B2EF-79B6CB7B38E8}"/>
              </a:ext>
            </a:extLst>
          </p:cNvPr>
          <p:cNvSpPr txBox="1"/>
          <p:nvPr/>
        </p:nvSpPr>
        <p:spPr>
          <a:xfrm>
            <a:off x="135171" y="1908247"/>
            <a:ext cx="5960828" cy="434968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no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input_shape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= (28, 28, 1)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model =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keras.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Sequential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[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keras.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Inpu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(shape=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input_shape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Conv2D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(32,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kernel_size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=(3, 3), activation="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relu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MaxPooling2D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pool_size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=(2, 2)),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Conv2D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(64,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kernel_size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=(3, 3), activation="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relu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MaxPooling2D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pool_size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=(2, 2)),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layers.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Flatten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layers.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Dropou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(0.5),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layers.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Dense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num_classes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activation="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softmax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618766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en-US" altLang="ko-KR" dirty="0"/>
              <a:t>Convolution</a:t>
            </a:r>
            <a:r>
              <a:rPr lang="ko-KR" altLang="en-US" dirty="0"/>
              <a:t> </a:t>
            </a:r>
            <a:r>
              <a:rPr lang="en-US" altLang="ko-KR" dirty="0"/>
              <a:t>Neural</a:t>
            </a:r>
            <a:r>
              <a:rPr lang="ko-KR" altLang="en-US" dirty="0"/>
              <a:t> </a:t>
            </a:r>
            <a:r>
              <a:rPr lang="en-US" altLang="ko-KR" dirty="0"/>
              <a:t>Network (CNN)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AA1219-FA79-49CF-ABE3-93C5F8AA8553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977C800-CC03-ACE9-92CC-2C933C9A0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9910" y="2181519"/>
            <a:ext cx="11983362" cy="1349483"/>
          </a:xfrm>
        </p:spPr>
        <p:txBody>
          <a:bodyPr/>
          <a:lstStyle/>
          <a:p>
            <a:r>
              <a:rPr lang="en-US" altLang="ko-KR" dirty="0"/>
              <a:t>Output</a:t>
            </a:r>
            <a:r>
              <a:rPr lang="ko-KR" altLang="en-US" dirty="0"/>
              <a:t> </a:t>
            </a:r>
            <a:r>
              <a:rPr lang="en-US" altLang="ko-KR" dirty="0"/>
              <a:t>Shape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B1F8F-BED3-CFDD-69A8-F8777DB8EF3D}"/>
              </a:ext>
            </a:extLst>
          </p:cNvPr>
          <p:cNvSpPr txBox="1"/>
          <p:nvPr/>
        </p:nvSpPr>
        <p:spPr>
          <a:xfrm>
            <a:off x="633036" y="1455991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Input size = (28,28, 1 ) 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FA49984-A631-ED1D-0A73-0207E0D906A9}"/>
              </a:ext>
            </a:extLst>
          </p:cNvPr>
          <p:cNvSpPr/>
          <p:nvPr/>
        </p:nvSpPr>
        <p:spPr>
          <a:xfrm>
            <a:off x="2713381" y="1516418"/>
            <a:ext cx="318053" cy="2484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762CC6-B22B-53A9-BBFC-0141B163BDE3}"/>
              </a:ext>
            </a:extLst>
          </p:cNvPr>
          <p:cNvCxnSpPr/>
          <p:nvPr/>
        </p:nvCxnSpPr>
        <p:spPr>
          <a:xfrm flipV="1">
            <a:off x="2941980" y="1150866"/>
            <a:ext cx="675861" cy="398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2E0CE45-AD29-B103-F73F-151A14F2D396}"/>
              </a:ext>
            </a:extLst>
          </p:cNvPr>
          <p:cNvSpPr txBox="1"/>
          <p:nvPr/>
        </p:nvSpPr>
        <p:spPr>
          <a:xfrm>
            <a:off x="8703366" y="93811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input depth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840940-46D1-1EB1-1B03-186ECDBE5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043" y="2257767"/>
            <a:ext cx="1840342" cy="39079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AE3F3C1-FD82-6148-01AE-A8CD41A8D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521" y="2381306"/>
            <a:ext cx="1693164" cy="35563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26DDF01-4B91-2E9F-2422-E3C566C82AFE}"/>
              </a:ext>
            </a:extLst>
          </p:cNvPr>
          <p:cNvSpPr txBox="1"/>
          <p:nvPr/>
        </p:nvSpPr>
        <p:spPr>
          <a:xfrm>
            <a:off x="5764940" y="1466631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Input size = (32,32, 3 ) </a:t>
            </a:r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3D9A542-AFFF-DA15-04C1-9C0307F82CC0}"/>
              </a:ext>
            </a:extLst>
          </p:cNvPr>
          <p:cNvSpPr/>
          <p:nvPr/>
        </p:nvSpPr>
        <p:spPr>
          <a:xfrm>
            <a:off x="7825394" y="1529672"/>
            <a:ext cx="318053" cy="2484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66EC751-3A63-D825-FBB8-6E77F757DEE0}"/>
              </a:ext>
            </a:extLst>
          </p:cNvPr>
          <p:cNvCxnSpPr/>
          <p:nvPr/>
        </p:nvCxnSpPr>
        <p:spPr>
          <a:xfrm flipV="1">
            <a:off x="8024176" y="1127045"/>
            <a:ext cx="675861" cy="398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33946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en-US" altLang="ko-KR" dirty="0"/>
              <a:t>Convolution</a:t>
            </a:r>
            <a:r>
              <a:rPr lang="ko-KR" altLang="en-US" dirty="0"/>
              <a:t> </a:t>
            </a:r>
            <a:r>
              <a:rPr lang="en-US" altLang="ko-KR" dirty="0"/>
              <a:t>Neural</a:t>
            </a:r>
            <a:r>
              <a:rPr lang="ko-KR" altLang="en-US" dirty="0"/>
              <a:t> </a:t>
            </a:r>
            <a:r>
              <a:rPr lang="en-US" altLang="ko-KR" dirty="0"/>
              <a:t>Network (CNN)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AA1219-FA79-49CF-ABE3-93C5F8AA8553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977C800-CC03-ACE9-92CC-2C933C9A0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커널</a:t>
            </a:r>
            <a:r>
              <a:rPr lang="en-US" altLang="ko-KR" dirty="0"/>
              <a:t>(kernel)=</a:t>
            </a:r>
            <a:r>
              <a:rPr lang="ko-KR" altLang="en-US" dirty="0"/>
              <a:t>필터</a:t>
            </a:r>
            <a:r>
              <a:rPr lang="en-US" altLang="ko-KR" dirty="0"/>
              <a:t>(filter)</a:t>
            </a:r>
          </a:p>
          <a:p>
            <a:r>
              <a:rPr lang="ko-KR" altLang="en-US" dirty="0"/>
              <a:t>필터의 수 </a:t>
            </a:r>
            <a:r>
              <a:rPr lang="en-US" altLang="ko-KR" dirty="0"/>
              <a:t>= </a:t>
            </a:r>
            <a:r>
              <a:rPr lang="ko-KR" altLang="en-US" dirty="0"/>
              <a:t>채널 </a:t>
            </a:r>
            <a:r>
              <a:rPr lang="en-US" altLang="ko-KR" dirty="0"/>
              <a:t>(channel)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C19C8EA-219A-C90E-569A-A27655881F1A}"/>
              </a:ext>
            </a:extLst>
          </p:cNvPr>
          <p:cNvSpPr txBox="1">
            <a:spLocks/>
          </p:cNvSpPr>
          <p:nvPr/>
        </p:nvSpPr>
        <p:spPr>
          <a:xfrm>
            <a:off x="233528" y="2268002"/>
            <a:ext cx="8153400" cy="15883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8288" indent="-268288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tabLst>
                <a:tab pos="268288" algn="l"/>
              </a:tabLst>
              <a:defRPr sz="2400" b="1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맑은 고딕" panose="020B0503020000020004" pitchFamily="50" charset="-127"/>
              <a:buChar char="­"/>
              <a:defRPr sz="200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맑은 고딕" panose="020B0503020000020004" pitchFamily="50" charset="-127"/>
              <a:buChar char="»"/>
              <a:defRPr sz="160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0" dirty="0">
                <a:solidFill>
                  <a:srgbClr val="1441FF"/>
                </a:solidFill>
                <a:latin typeface="SandSm"/>
              </a:rPr>
              <a:t>tf.keras.layers.Conv2D(filters, </a:t>
            </a:r>
            <a:r>
              <a:rPr lang="en-US" altLang="ko-KR" sz="1800" b="0" dirty="0" err="1">
                <a:solidFill>
                  <a:srgbClr val="1441FF"/>
                </a:solidFill>
                <a:latin typeface="SandSm"/>
              </a:rPr>
              <a:t>kernel_size</a:t>
            </a:r>
            <a:r>
              <a:rPr lang="en-US" altLang="ko-KR" sz="1800" b="0" dirty="0">
                <a:solidFill>
                  <a:srgbClr val="1441FF"/>
                </a:solidFill>
                <a:latin typeface="SandSm"/>
              </a:rPr>
              <a:t>, strides=(1, 1), activation=None, </a:t>
            </a:r>
            <a:r>
              <a:rPr lang="en-US" altLang="ko-KR" sz="1800" b="0" dirty="0" err="1">
                <a:solidFill>
                  <a:srgbClr val="1441FF"/>
                </a:solidFill>
                <a:latin typeface="SandSm"/>
              </a:rPr>
              <a:t>input_shape</a:t>
            </a:r>
            <a:r>
              <a:rPr lang="en-US" altLang="ko-KR" sz="1800" b="0" dirty="0">
                <a:solidFill>
                  <a:srgbClr val="1441FF"/>
                </a:solidFill>
                <a:latin typeface="SandSm"/>
              </a:rPr>
              <a:t>, padding='valid’)</a:t>
            </a:r>
            <a:endParaRPr lang="en-US" altLang="ko-KR" sz="1800" dirty="0">
              <a:solidFill>
                <a:srgbClr val="1441FF"/>
              </a:solidFill>
              <a:latin typeface="SandSm"/>
            </a:endParaRPr>
          </a:p>
          <a:p>
            <a:pPr lvl="1"/>
            <a:r>
              <a:rPr lang="en-US" altLang="ko-KR" sz="1800" dirty="0">
                <a:solidFill>
                  <a:srgbClr val="000000"/>
                </a:solidFill>
                <a:latin typeface="SandSm"/>
              </a:rPr>
              <a:t>filters: </a:t>
            </a:r>
            <a:r>
              <a:rPr lang="ko-KR" altLang="en-US" sz="1800" dirty="0">
                <a:solidFill>
                  <a:srgbClr val="000000"/>
                </a:solidFill>
                <a:latin typeface="SandSm"/>
              </a:rPr>
              <a:t>필터의 개수이다</a:t>
            </a:r>
            <a:r>
              <a:rPr lang="en-US" altLang="ko-KR" sz="1800" dirty="0">
                <a:solidFill>
                  <a:srgbClr val="000000"/>
                </a:solidFill>
                <a:latin typeface="SandSm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772183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en-US" altLang="ko-KR" dirty="0"/>
              <a:t>Convolution</a:t>
            </a:r>
            <a:r>
              <a:rPr lang="ko-KR" altLang="en-US" dirty="0"/>
              <a:t> </a:t>
            </a:r>
            <a:r>
              <a:rPr lang="en-US" altLang="ko-KR" dirty="0"/>
              <a:t>Neural</a:t>
            </a:r>
            <a:r>
              <a:rPr lang="ko-KR" altLang="en-US" dirty="0"/>
              <a:t> </a:t>
            </a:r>
            <a:r>
              <a:rPr lang="en-US" altLang="ko-KR" dirty="0"/>
              <a:t>Network (CNN)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AA1219-FA79-49CF-ABE3-93C5F8AA8553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D47C4E64-6C43-5E11-84F2-CB1C5ADE05B7}"/>
              </a:ext>
            </a:extLst>
          </p:cNvPr>
          <p:cNvSpPr txBox="1">
            <a:spLocks/>
          </p:cNvSpPr>
          <p:nvPr/>
        </p:nvSpPr>
        <p:spPr>
          <a:xfrm>
            <a:off x="228596" y="997817"/>
            <a:ext cx="2613995" cy="5328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8288" indent="-268288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tabLst>
                <a:tab pos="268288" algn="l"/>
              </a:tabLst>
              <a:defRPr sz="2400" b="1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맑은 고딕" panose="020B0503020000020004" pitchFamily="50" charset="-127"/>
              <a:buChar char="­"/>
              <a:defRPr sz="200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맑은 고딕" panose="020B0503020000020004" pitchFamily="50" charset="-127"/>
              <a:buChar char="»"/>
              <a:defRPr sz="160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Output</a:t>
            </a:r>
            <a:r>
              <a:rPr lang="ko-KR" altLang="en-US" dirty="0"/>
              <a:t> </a:t>
            </a:r>
            <a:r>
              <a:rPr lang="en-US" altLang="ko-KR" dirty="0"/>
              <a:t>Shape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857DE9-E99B-D036-20C8-662B341A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93" y="1912217"/>
            <a:ext cx="8818286" cy="408267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049E758-B14B-5FCA-17AB-AAC53B1CF286}"/>
              </a:ext>
            </a:extLst>
          </p:cNvPr>
          <p:cNvSpPr/>
          <p:nvPr/>
        </p:nvSpPr>
        <p:spPr>
          <a:xfrm>
            <a:off x="3949148" y="3816628"/>
            <a:ext cx="3109911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05D16A-0CA3-C98C-538E-7643F8C8173F}"/>
              </a:ext>
            </a:extLst>
          </p:cNvPr>
          <p:cNvSpPr txBox="1"/>
          <p:nvPr/>
        </p:nvSpPr>
        <p:spPr>
          <a:xfrm>
            <a:off x="228596" y="6175959"/>
            <a:ext cx="5506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출력 사이즈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= (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입력 사이즈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–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커널 사이즈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)+1=32-5+1=28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433DF1-591A-4DA6-63A9-8A2563C7124E}"/>
              </a:ext>
            </a:extLst>
          </p:cNvPr>
          <p:cNvSpPr txBox="1"/>
          <p:nvPr/>
        </p:nvSpPr>
        <p:spPr>
          <a:xfrm>
            <a:off x="8358808" y="1412544"/>
            <a:ext cx="1502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Feature map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359574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en-US" altLang="ko-KR" dirty="0"/>
              <a:t>Convolution</a:t>
            </a:r>
            <a:r>
              <a:rPr lang="ko-KR" altLang="en-US" dirty="0"/>
              <a:t> </a:t>
            </a:r>
            <a:r>
              <a:rPr lang="en-US" altLang="ko-KR" dirty="0"/>
              <a:t>Neural</a:t>
            </a:r>
            <a:r>
              <a:rPr lang="ko-KR" altLang="en-US" dirty="0"/>
              <a:t> </a:t>
            </a:r>
            <a:r>
              <a:rPr lang="en-US" altLang="ko-KR" dirty="0"/>
              <a:t>Network (CNN)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AA1219-FA79-49CF-ABE3-93C5F8AA8553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88D3FEF-592A-814A-7A22-0A419A42022B}"/>
              </a:ext>
            </a:extLst>
          </p:cNvPr>
          <p:cNvSpPr txBox="1">
            <a:spLocks/>
          </p:cNvSpPr>
          <p:nvPr/>
        </p:nvSpPr>
        <p:spPr>
          <a:xfrm>
            <a:off x="198779" y="918304"/>
            <a:ext cx="2613995" cy="5328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8288" indent="-268288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tabLst>
                <a:tab pos="268288" algn="l"/>
              </a:tabLst>
              <a:defRPr sz="2400" b="1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맑은 고딕" panose="020B0503020000020004" pitchFamily="50" charset="-127"/>
              <a:buChar char="­"/>
              <a:defRPr sz="200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맑은 고딕" panose="020B0503020000020004" pitchFamily="50" charset="-127"/>
              <a:buChar char="»"/>
              <a:defRPr sz="160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Output</a:t>
            </a:r>
            <a:r>
              <a:rPr lang="ko-KR" altLang="en-US" dirty="0"/>
              <a:t> </a:t>
            </a:r>
            <a:r>
              <a:rPr lang="en-US" altLang="ko-KR" dirty="0"/>
              <a:t>Shape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2979D4-B1C5-664E-749E-F0340C59C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26" y="1665186"/>
            <a:ext cx="9955696" cy="460085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8953264-72D4-3E11-A805-A38B10C3853B}"/>
              </a:ext>
            </a:extLst>
          </p:cNvPr>
          <p:cNvSpPr/>
          <p:nvPr/>
        </p:nvSpPr>
        <p:spPr>
          <a:xfrm>
            <a:off x="4267718" y="4278414"/>
            <a:ext cx="3286021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9128B5-BBB0-9480-170A-82307ECF4205}"/>
              </a:ext>
            </a:extLst>
          </p:cNvPr>
          <p:cNvSpPr/>
          <p:nvPr/>
        </p:nvSpPr>
        <p:spPr>
          <a:xfrm>
            <a:off x="8338553" y="1509921"/>
            <a:ext cx="2775814" cy="6647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D56A2F-8236-18E3-5EA5-A3B65C7D9BFB}"/>
              </a:ext>
            </a:extLst>
          </p:cNvPr>
          <p:cNvSpPr txBox="1"/>
          <p:nvPr/>
        </p:nvSpPr>
        <p:spPr>
          <a:xfrm>
            <a:off x="8697860" y="1694805"/>
            <a:ext cx="1502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Feature map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359263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en-US" altLang="ko-KR" dirty="0"/>
              <a:t>Convolution</a:t>
            </a:r>
            <a:r>
              <a:rPr lang="ko-KR" altLang="en-US" dirty="0"/>
              <a:t> </a:t>
            </a:r>
            <a:r>
              <a:rPr lang="en-US" altLang="ko-KR" dirty="0"/>
              <a:t>Neural</a:t>
            </a:r>
            <a:r>
              <a:rPr lang="ko-KR" altLang="en-US" dirty="0"/>
              <a:t> </a:t>
            </a:r>
            <a:r>
              <a:rPr lang="en-US" altLang="ko-KR" dirty="0"/>
              <a:t>Network (CNN)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AA1219-FA79-49CF-ABE3-93C5F8AA8553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8AA560-C408-8716-6A91-290943F13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44" y="1101418"/>
            <a:ext cx="10330641" cy="518373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6BFFBF0-EAA3-09F4-4201-F3657A3D70F9}"/>
              </a:ext>
            </a:extLst>
          </p:cNvPr>
          <p:cNvSpPr/>
          <p:nvPr/>
        </p:nvSpPr>
        <p:spPr>
          <a:xfrm>
            <a:off x="7555985" y="879735"/>
            <a:ext cx="2775814" cy="6647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fe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42B44B-3089-C8D7-B129-E970C715F0F6}"/>
              </a:ext>
            </a:extLst>
          </p:cNvPr>
          <p:cNvSpPr txBox="1"/>
          <p:nvPr/>
        </p:nvSpPr>
        <p:spPr>
          <a:xfrm>
            <a:off x="8303740" y="1078943"/>
            <a:ext cx="1502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Feature map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043FDE-928F-AD12-5F51-AE0FDD2240CE}"/>
              </a:ext>
            </a:extLst>
          </p:cNvPr>
          <p:cNvSpPr txBox="1"/>
          <p:nvPr/>
        </p:nvSpPr>
        <p:spPr>
          <a:xfrm>
            <a:off x="2854411" y="1518490"/>
            <a:ext cx="4587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r>
              <a:rPr lang="ko-KR" altLang="en-US" dirty="0"/>
              <a:t>개의 </a:t>
            </a:r>
            <a:r>
              <a:rPr lang="en-US" altLang="ko-KR" dirty="0"/>
              <a:t>filter</a:t>
            </a:r>
            <a:r>
              <a:rPr lang="ko-KR" altLang="en-US" dirty="0"/>
              <a:t>가 있으면 </a:t>
            </a:r>
            <a:r>
              <a:rPr lang="en-US" altLang="ko-KR" dirty="0"/>
              <a:t>6</a:t>
            </a:r>
            <a:r>
              <a:rPr lang="ko-KR" altLang="en-US" dirty="0"/>
              <a:t>개의 </a:t>
            </a:r>
            <a:r>
              <a:rPr lang="en-US" altLang="ko-KR" dirty="0"/>
              <a:t>feature map</a:t>
            </a:r>
            <a:r>
              <a:rPr lang="ko-KR" altLang="en-US" dirty="0"/>
              <a:t>을</a:t>
            </a:r>
            <a:endParaRPr lang="en-US" altLang="ko-KR" dirty="0"/>
          </a:p>
          <a:p>
            <a:r>
              <a:rPr lang="ko-KR" altLang="en-US" dirty="0"/>
              <a:t>가지게 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BDC729-7E11-3F48-79EA-A9B4F98B4F9C}"/>
              </a:ext>
            </a:extLst>
          </p:cNvPr>
          <p:cNvSpPr txBox="1"/>
          <p:nvPr/>
        </p:nvSpPr>
        <p:spPr>
          <a:xfrm>
            <a:off x="2854411" y="6352947"/>
            <a:ext cx="2030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6</a:t>
            </a:r>
            <a:r>
              <a:rPr lang="ko-KR" altLang="en-US" sz="2000" dirty="0"/>
              <a:t>개의 </a:t>
            </a:r>
            <a:r>
              <a:rPr lang="en-US" altLang="ko-KR" sz="2000" dirty="0"/>
              <a:t>5x5 filter</a:t>
            </a:r>
            <a:r>
              <a:rPr lang="ko-KR" altLang="en-US" sz="20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FCA947-C9C3-500A-6D63-C822F5EB7E32}"/>
              </a:ext>
            </a:extLst>
          </p:cNvPr>
          <p:cNvSpPr txBox="1"/>
          <p:nvPr/>
        </p:nvSpPr>
        <p:spPr>
          <a:xfrm>
            <a:off x="667265" y="6322170"/>
            <a:ext cx="1899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(32,32,3) =&gt;</a:t>
            </a:r>
            <a:endParaRPr lang="ko-KR" alt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9555AB-1C90-E8C7-1F4C-9E82927CF043}"/>
              </a:ext>
            </a:extLst>
          </p:cNvPr>
          <p:cNvSpPr txBox="1"/>
          <p:nvPr/>
        </p:nvSpPr>
        <p:spPr>
          <a:xfrm>
            <a:off x="5148276" y="6285153"/>
            <a:ext cx="1899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=&gt; (28,28,</a:t>
            </a:r>
            <a:r>
              <a:rPr lang="en-US" altLang="ko-KR" sz="2400" dirty="0">
                <a:solidFill>
                  <a:srgbClr val="FF0000"/>
                </a:solidFill>
              </a:rPr>
              <a:t>6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5AAC1F-562B-E8CA-A7B9-C427AC65374D}"/>
              </a:ext>
            </a:extLst>
          </p:cNvPr>
          <p:cNvSpPr txBox="1"/>
          <p:nvPr/>
        </p:nvSpPr>
        <p:spPr>
          <a:xfrm>
            <a:off x="2854411" y="5952838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채널 </a:t>
            </a:r>
            <a:r>
              <a:rPr lang="en-US" altLang="ko-KR" dirty="0"/>
              <a:t>:6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0AD9DA-AF85-CD3C-3E1B-41A19087E219}"/>
              </a:ext>
            </a:extLst>
          </p:cNvPr>
          <p:cNvSpPr/>
          <p:nvPr/>
        </p:nvSpPr>
        <p:spPr>
          <a:xfrm>
            <a:off x="2567144" y="3778780"/>
            <a:ext cx="3286021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65213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87FA775B-C891-8375-CB09-738D6D0A8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/>
              <a:t>손 글씨 이미지 분류</a:t>
            </a:r>
            <a:r>
              <a:rPr lang="en-US" altLang="ko-KR" dirty="0"/>
              <a:t>- CNN </a:t>
            </a:r>
            <a:r>
              <a:rPr lang="ko-KR" altLang="en-US" dirty="0" err="1"/>
              <a:t>케라스</a:t>
            </a:r>
            <a:r>
              <a:rPr lang="ko-KR" altLang="en-US" dirty="0"/>
              <a:t>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E1FB2B-C5A7-A617-8197-6563892F8474}"/>
              </a:ext>
            </a:extLst>
          </p:cNvPr>
          <p:cNvSpPr txBox="1"/>
          <p:nvPr/>
        </p:nvSpPr>
        <p:spPr>
          <a:xfrm>
            <a:off x="135171" y="943241"/>
            <a:ext cx="5956412" cy="52322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from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tensorflow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import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keras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from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tensorflow.keras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import layers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4E0386-80AE-8251-08AE-C3702E3B55DF}"/>
              </a:ext>
            </a:extLst>
          </p:cNvPr>
          <p:cNvSpPr txBox="1"/>
          <p:nvPr/>
        </p:nvSpPr>
        <p:spPr>
          <a:xfrm>
            <a:off x="130755" y="1861114"/>
            <a:ext cx="5960828" cy="434968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no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input_shape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= (28, 28, 1)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model =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keras.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Sequential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[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keras.Input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(shape=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input_shape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layers.Conv2D(32,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kernel_size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=(3, 3), activation="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relu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layers.MaxPooling2D(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pool_size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=(2, 2)),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layers.Conv2D(64,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kernel_size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=(3, 3), activation="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relu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layers.MaxPooling2D(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pool_size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=(2, 2)),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layers.Flatten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layers.Dropout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(0.5),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layers.Dense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num_classes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activation="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softmax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CE93BC3-6201-FD9A-4DC1-7DC586B9CDDC}"/>
              </a:ext>
            </a:extLst>
          </p:cNvPr>
          <p:cNvSpPr/>
          <p:nvPr/>
        </p:nvSpPr>
        <p:spPr>
          <a:xfrm>
            <a:off x="537475" y="3167390"/>
            <a:ext cx="5391749" cy="502085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4409B6-158C-D48B-8AEA-03016F41E195}"/>
              </a:ext>
            </a:extLst>
          </p:cNvPr>
          <p:cNvSpPr txBox="1"/>
          <p:nvPr/>
        </p:nvSpPr>
        <p:spPr>
          <a:xfrm>
            <a:off x="7015524" y="3219925"/>
            <a:ext cx="4382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Input=28x28x1, kernel=3x3, channel=32</a:t>
            </a:r>
          </a:p>
          <a:p>
            <a:r>
              <a:rPr lang="en-US" altLang="ko-KR" dirty="0"/>
              <a:t>       =&gt; output size=</a:t>
            </a:r>
            <a:r>
              <a:rPr lang="en-US" altLang="ko-KR" dirty="0">
                <a:solidFill>
                  <a:srgbClr val="FF0000"/>
                </a:solidFill>
              </a:rPr>
              <a:t>26x26x32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5BB7FF2-AFDD-B21B-4210-B4B9E2DFF2B2}"/>
              </a:ext>
            </a:extLst>
          </p:cNvPr>
          <p:cNvSpPr/>
          <p:nvPr/>
        </p:nvSpPr>
        <p:spPr>
          <a:xfrm>
            <a:off x="6324514" y="3281481"/>
            <a:ext cx="653666" cy="26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79AE56-7763-80FF-8DD8-08EBD90FE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746" y="3986683"/>
            <a:ext cx="532388" cy="21739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6BEECD8-43B7-F12C-187D-3BE38CA10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818" y="4693897"/>
            <a:ext cx="1725258" cy="4979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14D9CBD-B32B-6D68-E8EF-43C0CC405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5330" y="4128839"/>
            <a:ext cx="2136669" cy="1872443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8265E8AE-7912-921D-A684-1EDFFABAA6C4}"/>
              </a:ext>
            </a:extLst>
          </p:cNvPr>
          <p:cNvSpPr/>
          <p:nvPr/>
        </p:nvSpPr>
        <p:spPr>
          <a:xfrm>
            <a:off x="9569413" y="4812070"/>
            <a:ext cx="514841" cy="261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F709CC-5E4C-19C4-4225-4BC325A2C291}"/>
              </a:ext>
            </a:extLst>
          </p:cNvPr>
          <p:cNvSpPr txBox="1"/>
          <p:nvPr/>
        </p:nvSpPr>
        <p:spPr>
          <a:xfrm>
            <a:off x="7171260" y="4745325"/>
            <a:ext cx="372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*</a:t>
            </a:r>
            <a:endParaRPr lang="ko-KR" altLang="en-US" sz="3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4765E4-8E89-FE3E-1B87-15FBFE8B9F04}"/>
              </a:ext>
            </a:extLst>
          </p:cNvPr>
          <p:cNvSpPr txBox="1"/>
          <p:nvPr/>
        </p:nvSpPr>
        <p:spPr>
          <a:xfrm>
            <a:off x="6256191" y="387439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28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B91E34-697B-C65C-EB2D-41AF86E8489B}"/>
              </a:ext>
            </a:extLst>
          </p:cNvPr>
          <p:cNvSpPr txBox="1"/>
          <p:nvPr/>
        </p:nvSpPr>
        <p:spPr>
          <a:xfrm>
            <a:off x="6857312" y="459143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28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614572-4793-F789-8720-FF9AD7EA9CF6}"/>
              </a:ext>
            </a:extLst>
          </p:cNvPr>
          <p:cNvSpPr txBox="1"/>
          <p:nvPr/>
        </p:nvSpPr>
        <p:spPr>
          <a:xfrm>
            <a:off x="7813641" y="450130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302DF5-A006-2B07-7084-E18D4A624B85}"/>
              </a:ext>
            </a:extLst>
          </p:cNvPr>
          <p:cNvSpPr txBox="1"/>
          <p:nvPr/>
        </p:nvSpPr>
        <p:spPr>
          <a:xfrm>
            <a:off x="7633904" y="48465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BAE7D2-0C46-8EBD-261B-F4A681C1A175}"/>
              </a:ext>
            </a:extLst>
          </p:cNvPr>
          <p:cNvSpPr txBox="1"/>
          <p:nvPr/>
        </p:nvSpPr>
        <p:spPr>
          <a:xfrm>
            <a:off x="8585719" y="438612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32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23F1AF-298D-C0FC-70E1-331104EC8FBA}"/>
              </a:ext>
            </a:extLst>
          </p:cNvPr>
          <p:cNvSpPr txBox="1"/>
          <p:nvPr/>
        </p:nvSpPr>
        <p:spPr>
          <a:xfrm>
            <a:off x="10931945" y="3814726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32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8637D0-E2A4-C909-B08E-16D06097EA44}"/>
              </a:ext>
            </a:extLst>
          </p:cNvPr>
          <p:cNvSpPr txBox="1"/>
          <p:nvPr/>
        </p:nvSpPr>
        <p:spPr>
          <a:xfrm>
            <a:off x="9918936" y="4090347"/>
            <a:ext cx="449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26</a:t>
            </a:r>
            <a:endParaRPr lang="ko-KR" alt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8801CC-98B9-136B-6672-0E99596F170B}"/>
              </a:ext>
            </a:extLst>
          </p:cNvPr>
          <p:cNvSpPr txBox="1"/>
          <p:nvPr/>
        </p:nvSpPr>
        <p:spPr>
          <a:xfrm>
            <a:off x="9691743" y="5277324"/>
            <a:ext cx="449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26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345F3-6BD2-7453-0E2E-A92B491A92BB}"/>
              </a:ext>
            </a:extLst>
          </p:cNvPr>
          <p:cNvSpPr txBox="1"/>
          <p:nvPr/>
        </p:nvSpPr>
        <p:spPr>
          <a:xfrm>
            <a:off x="10084254" y="2858608"/>
            <a:ext cx="165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Filter </a:t>
            </a:r>
            <a:r>
              <a:rPr lang="ko-KR" altLang="en-US" dirty="0"/>
              <a:t>개수</a:t>
            </a:r>
            <a:r>
              <a:rPr lang="en-US" altLang="ko-KR" dirty="0"/>
              <a:t>=32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C5F3C2-3022-44D9-4AA1-E46EA5F6D8A9}"/>
              </a:ext>
            </a:extLst>
          </p:cNvPr>
          <p:cNvSpPr txBox="1"/>
          <p:nvPr/>
        </p:nvSpPr>
        <p:spPr>
          <a:xfrm>
            <a:off x="8777438" y="2833953"/>
            <a:ext cx="1163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Filter</a:t>
            </a:r>
            <a:r>
              <a:rPr lang="ko-KR" altLang="en-US" dirty="0"/>
              <a:t> </a:t>
            </a:r>
            <a:r>
              <a:rPr lang="en-US" altLang="ko-KR" dirty="0"/>
              <a:t>size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757615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87FA775B-C891-8375-CB09-738D6D0A8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/>
              <a:t>손 글씨 이미지 분류</a:t>
            </a:r>
            <a:r>
              <a:rPr lang="en-US" altLang="ko-KR" dirty="0"/>
              <a:t>- CNN </a:t>
            </a:r>
            <a:r>
              <a:rPr lang="ko-KR" altLang="en-US" dirty="0" err="1"/>
              <a:t>케라스</a:t>
            </a:r>
            <a:r>
              <a:rPr lang="ko-KR" altLang="en-US" dirty="0"/>
              <a:t>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7B1865-0EFC-A17F-F216-EB5F890D4769}"/>
              </a:ext>
            </a:extLst>
          </p:cNvPr>
          <p:cNvSpPr txBox="1"/>
          <p:nvPr/>
        </p:nvSpPr>
        <p:spPr>
          <a:xfrm>
            <a:off x="135171" y="943241"/>
            <a:ext cx="5956412" cy="52322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from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tensorflow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import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keras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from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tensorflow.keras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import layers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4EA792-AAE6-C5B4-D7C0-8794CCBDEE68}"/>
              </a:ext>
            </a:extLst>
          </p:cNvPr>
          <p:cNvSpPr txBox="1"/>
          <p:nvPr/>
        </p:nvSpPr>
        <p:spPr>
          <a:xfrm>
            <a:off x="130755" y="1861114"/>
            <a:ext cx="5960828" cy="434968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no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input_shape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= (28, 28, 1)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model =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keras.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Sequential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[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keras.Input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(shape=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input_shape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layers.Conv2D(32,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kernel_size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=(3, 3), activation="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relu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layers.MaxPooling2D(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pool_size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=(2, 2)),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layers.Conv2D(64,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kernel_size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=(3, 3), activation="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relu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layers.MaxPooling2D(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pool_size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=(2, 2)),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layers.Flatten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layers.Dropout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(0.5),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layers.Dense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num_classes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activation="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softmax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2F795A1-8A6B-04E0-378A-0AB73808CB5E}"/>
              </a:ext>
            </a:extLst>
          </p:cNvPr>
          <p:cNvSpPr/>
          <p:nvPr/>
        </p:nvSpPr>
        <p:spPr>
          <a:xfrm>
            <a:off x="415294" y="3621974"/>
            <a:ext cx="5391749" cy="24938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78925C-D1F4-482E-7488-AAC37D86BD84}"/>
              </a:ext>
            </a:extLst>
          </p:cNvPr>
          <p:cNvSpPr txBox="1"/>
          <p:nvPr/>
        </p:nvSpPr>
        <p:spPr>
          <a:xfrm>
            <a:off x="7224678" y="3548190"/>
            <a:ext cx="3632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Input=26x26x32, </a:t>
            </a:r>
            <a:r>
              <a:rPr lang="en-US" altLang="ko-KR" dirty="0" err="1"/>
              <a:t>MaxPool</a:t>
            </a:r>
            <a:r>
              <a:rPr lang="en-US" altLang="ko-KR" dirty="0"/>
              <a:t> =(2,2)</a:t>
            </a:r>
          </a:p>
          <a:p>
            <a:r>
              <a:rPr lang="en-US" altLang="ko-KR" dirty="0"/>
              <a:t>       =&gt; output size=</a:t>
            </a:r>
            <a:r>
              <a:rPr lang="en-US" altLang="ko-KR" dirty="0">
                <a:solidFill>
                  <a:srgbClr val="FF0000"/>
                </a:solidFill>
              </a:rPr>
              <a:t>13x13x32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51B69BA-B5F9-FFF8-EFB8-FAF82B211165}"/>
              </a:ext>
            </a:extLst>
          </p:cNvPr>
          <p:cNvSpPr/>
          <p:nvPr/>
        </p:nvSpPr>
        <p:spPr>
          <a:xfrm>
            <a:off x="6293574" y="3621974"/>
            <a:ext cx="653666" cy="26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2079E07-B6AD-9EBC-FB6D-1D808AA38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901" y="4504451"/>
            <a:ext cx="1759264" cy="15044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3CAB628-ACC7-1C6B-0396-D24310DE4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0693" y="4857631"/>
            <a:ext cx="1631603" cy="798122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79C2DDAF-3481-12F9-2D3A-86EF0E84509F}"/>
              </a:ext>
            </a:extLst>
          </p:cNvPr>
          <p:cNvSpPr/>
          <p:nvPr/>
        </p:nvSpPr>
        <p:spPr>
          <a:xfrm>
            <a:off x="8593796" y="5170039"/>
            <a:ext cx="969266" cy="2243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208664-35DB-1BF4-E747-263DFBEE29B9}"/>
              </a:ext>
            </a:extLst>
          </p:cNvPr>
          <p:cNvSpPr txBox="1"/>
          <p:nvPr/>
        </p:nvSpPr>
        <p:spPr>
          <a:xfrm>
            <a:off x="8751256" y="4912860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pool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75C6F3-5316-C08A-0B76-76D66155BD90}"/>
              </a:ext>
            </a:extLst>
          </p:cNvPr>
          <p:cNvSpPr txBox="1"/>
          <p:nvPr/>
        </p:nvSpPr>
        <p:spPr>
          <a:xfrm>
            <a:off x="6512726" y="4376925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26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EAED55-9B11-FD96-65E0-86C4EC5783EB}"/>
              </a:ext>
            </a:extLst>
          </p:cNvPr>
          <p:cNvSpPr txBox="1"/>
          <p:nvPr/>
        </p:nvSpPr>
        <p:spPr>
          <a:xfrm>
            <a:off x="6265531" y="5145028"/>
            <a:ext cx="466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26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A726C0-0CFA-0A96-2FE8-D454B9CE9983}"/>
              </a:ext>
            </a:extLst>
          </p:cNvPr>
          <p:cNvSpPr txBox="1"/>
          <p:nvPr/>
        </p:nvSpPr>
        <p:spPr>
          <a:xfrm>
            <a:off x="7451186" y="419452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32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AD46A8-DFC8-7804-13D4-EC8CA4002783}"/>
              </a:ext>
            </a:extLst>
          </p:cNvPr>
          <p:cNvSpPr txBox="1"/>
          <p:nvPr/>
        </p:nvSpPr>
        <p:spPr>
          <a:xfrm>
            <a:off x="9554118" y="472002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C9FEF5-A4E1-C823-A63D-E2719500EDF8}"/>
              </a:ext>
            </a:extLst>
          </p:cNvPr>
          <p:cNvSpPr txBox="1"/>
          <p:nvPr/>
        </p:nvSpPr>
        <p:spPr>
          <a:xfrm>
            <a:off x="9440832" y="526989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468781-D620-4876-CDCE-20832AE9E9AC}"/>
              </a:ext>
            </a:extLst>
          </p:cNvPr>
          <p:cNvSpPr txBox="1"/>
          <p:nvPr/>
        </p:nvSpPr>
        <p:spPr>
          <a:xfrm>
            <a:off x="10347149" y="45113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3806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39CDD8-FBA5-48B3-BE30-B4A938EA8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오늘 수업 순서</a:t>
            </a:r>
            <a:r>
              <a:rPr lang="en-US" altLang="ko-KR" dirty="0"/>
              <a:t>- </a:t>
            </a:r>
            <a:r>
              <a:rPr lang="ko-KR" altLang="en-US" dirty="0"/>
              <a:t>딥러닝 예제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D9F75E-80E9-491C-892F-73E2EAECB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피마 인디언 데이터 분석 </a:t>
            </a:r>
            <a:endParaRPr lang="en-US" altLang="ko-KR" dirty="0"/>
          </a:p>
          <a:p>
            <a:pPr lvl="1"/>
            <a:r>
              <a:rPr lang="ko-KR" altLang="en-US" dirty="0"/>
              <a:t>데이터 가공</a:t>
            </a:r>
            <a:endParaRPr lang="en-US" altLang="ko-KR" dirty="0"/>
          </a:p>
          <a:p>
            <a:r>
              <a:rPr lang="ko-KR" altLang="en-US" dirty="0"/>
              <a:t>아이리스 품종 예측</a:t>
            </a:r>
            <a:endParaRPr lang="en-US" altLang="ko-KR" dirty="0"/>
          </a:p>
          <a:p>
            <a:pPr lvl="1"/>
            <a:r>
              <a:rPr lang="ko-KR" altLang="en-US" dirty="0"/>
              <a:t>다중 분류</a:t>
            </a:r>
            <a:r>
              <a:rPr lang="en-US" altLang="ko-KR" dirty="0"/>
              <a:t>, </a:t>
            </a:r>
            <a:r>
              <a:rPr lang="ko-KR" altLang="en-US" dirty="0"/>
              <a:t>상관도 그래프</a:t>
            </a:r>
            <a:r>
              <a:rPr lang="en-US" altLang="ko-KR" dirty="0"/>
              <a:t>, </a:t>
            </a:r>
            <a:r>
              <a:rPr lang="ko-KR" altLang="en-US" dirty="0"/>
              <a:t>원</a:t>
            </a:r>
            <a:r>
              <a:rPr lang="en-US" altLang="ko-KR" dirty="0"/>
              <a:t>-</a:t>
            </a:r>
            <a:r>
              <a:rPr lang="ko-KR" altLang="en-US" dirty="0"/>
              <a:t>핫 인코딩</a:t>
            </a:r>
            <a:r>
              <a:rPr lang="en-US" altLang="ko-KR" dirty="0"/>
              <a:t>, </a:t>
            </a:r>
            <a:r>
              <a:rPr lang="ko-KR" altLang="en-US" dirty="0"/>
              <a:t>소프트 맥스</a:t>
            </a:r>
            <a:endParaRPr lang="en-US" altLang="ko-KR" dirty="0"/>
          </a:p>
          <a:p>
            <a:r>
              <a:rPr lang="ko-KR" altLang="en-US" dirty="0"/>
              <a:t>초음파 광물 예측 </a:t>
            </a:r>
            <a:endParaRPr lang="en-US" altLang="ko-KR" dirty="0"/>
          </a:p>
          <a:p>
            <a:pPr lvl="1"/>
            <a:r>
              <a:rPr lang="ko-KR" altLang="en-US" dirty="0"/>
              <a:t>과 적합 </a:t>
            </a:r>
            <a:r>
              <a:rPr lang="en-US" altLang="ko-KR" dirty="0"/>
              <a:t>(Overfitting)</a:t>
            </a:r>
            <a:r>
              <a:rPr lang="ko-KR" altLang="en-US" dirty="0"/>
              <a:t> 피하기</a:t>
            </a:r>
            <a:r>
              <a:rPr lang="en-US" altLang="ko-KR" dirty="0"/>
              <a:t>, </a:t>
            </a:r>
            <a:r>
              <a:rPr lang="ko-KR" altLang="en-US" dirty="0"/>
              <a:t>교차 검증</a:t>
            </a:r>
            <a:r>
              <a:rPr lang="en-US" altLang="ko-KR" dirty="0"/>
              <a:t>, </a:t>
            </a:r>
            <a:r>
              <a:rPr lang="ko-KR" altLang="en-US" dirty="0"/>
              <a:t>모델 저장과 재사용</a:t>
            </a:r>
            <a:endParaRPr lang="en-US" altLang="ko-KR" dirty="0"/>
          </a:p>
          <a:p>
            <a:r>
              <a:rPr lang="ko-KR" altLang="en-US" dirty="0"/>
              <a:t>영상 처리기초 </a:t>
            </a:r>
            <a:r>
              <a:rPr lang="en-US" altLang="ko-KR" dirty="0"/>
              <a:t>: open cv 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3EE529-54BB-44C0-88B6-9F90E6B43B68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92269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87FA775B-C891-8375-CB09-738D6D0A8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/>
              <a:t>손 글씨 이미지 분류</a:t>
            </a:r>
            <a:r>
              <a:rPr lang="en-US" altLang="ko-KR" dirty="0"/>
              <a:t>- CNN </a:t>
            </a:r>
            <a:r>
              <a:rPr lang="ko-KR" altLang="en-US" dirty="0" err="1"/>
              <a:t>케라스</a:t>
            </a:r>
            <a:r>
              <a:rPr lang="ko-KR" altLang="en-US" dirty="0"/>
              <a:t>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05A0BE-6DE3-C9DA-C866-E3E547F4EDD2}"/>
              </a:ext>
            </a:extLst>
          </p:cNvPr>
          <p:cNvSpPr txBox="1"/>
          <p:nvPr/>
        </p:nvSpPr>
        <p:spPr>
          <a:xfrm>
            <a:off x="135171" y="943241"/>
            <a:ext cx="5956412" cy="52322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from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tensorflow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import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keras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from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tensorflow.keras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import layers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0B92AF-2EC1-15B2-08FE-9924A69FA656}"/>
              </a:ext>
            </a:extLst>
          </p:cNvPr>
          <p:cNvSpPr txBox="1"/>
          <p:nvPr/>
        </p:nvSpPr>
        <p:spPr>
          <a:xfrm>
            <a:off x="130755" y="1861114"/>
            <a:ext cx="5960828" cy="434968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no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input_shape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= (28, 28, 1)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model =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keras.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Sequential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[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keras.Input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(shape=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input_shape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layers.Conv2D(32,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kernel_size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=(3, 3), activation="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relu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layers.MaxPooling2D(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pool_size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=(2, 2)),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layers.Conv2D(64,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kernel_size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=(3, 3), activation="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relu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layers.MaxPooling2D(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pool_size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=(2, 2)),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layers.Flatten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layers.Dropout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(0.5),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layers.Dense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num_classes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activation="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softmax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53BB489-F46C-E2C5-6498-EB02D7C7561D}"/>
              </a:ext>
            </a:extLst>
          </p:cNvPr>
          <p:cNvSpPr/>
          <p:nvPr/>
        </p:nvSpPr>
        <p:spPr>
          <a:xfrm>
            <a:off x="335277" y="3786572"/>
            <a:ext cx="5391749" cy="24938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B013B4-4E75-0C0A-16D7-AB42EF612FC7}"/>
              </a:ext>
            </a:extLst>
          </p:cNvPr>
          <p:cNvSpPr txBox="1"/>
          <p:nvPr/>
        </p:nvSpPr>
        <p:spPr>
          <a:xfrm>
            <a:off x="7054320" y="3712788"/>
            <a:ext cx="4508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Input=13x13x32, kernel=3x3, channel=64</a:t>
            </a:r>
          </a:p>
          <a:p>
            <a:r>
              <a:rPr lang="en-US" altLang="ko-KR" dirty="0"/>
              <a:t>       =&gt; output size=</a:t>
            </a:r>
            <a:r>
              <a:rPr lang="en-US" altLang="ko-KR" dirty="0">
                <a:solidFill>
                  <a:srgbClr val="FF0000"/>
                </a:solidFill>
              </a:rPr>
              <a:t>11x11x64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56BCCF24-2C79-E3C0-0C41-9D28DB051C4B}"/>
              </a:ext>
            </a:extLst>
          </p:cNvPr>
          <p:cNvSpPr/>
          <p:nvPr/>
        </p:nvSpPr>
        <p:spPr>
          <a:xfrm>
            <a:off x="6296105" y="3774343"/>
            <a:ext cx="653666" cy="26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26413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87FA775B-C891-8375-CB09-738D6D0A8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/>
              <a:t>손 글씨 이미지 분류</a:t>
            </a:r>
            <a:r>
              <a:rPr lang="en-US" altLang="ko-KR" dirty="0"/>
              <a:t>- CNN </a:t>
            </a:r>
            <a:r>
              <a:rPr lang="ko-KR" altLang="en-US" dirty="0" err="1"/>
              <a:t>케라스</a:t>
            </a:r>
            <a:r>
              <a:rPr lang="ko-KR" altLang="en-US" dirty="0"/>
              <a:t>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C4020D-9FDC-2898-9261-EAB420EADE72}"/>
              </a:ext>
            </a:extLst>
          </p:cNvPr>
          <p:cNvSpPr txBox="1"/>
          <p:nvPr/>
        </p:nvSpPr>
        <p:spPr>
          <a:xfrm>
            <a:off x="135171" y="943241"/>
            <a:ext cx="5956412" cy="52322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from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tensorflow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import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keras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from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tensorflow.keras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import layers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B8782D-D3D1-CA86-C4FC-BCC5EF0ED368}"/>
              </a:ext>
            </a:extLst>
          </p:cNvPr>
          <p:cNvSpPr txBox="1"/>
          <p:nvPr/>
        </p:nvSpPr>
        <p:spPr>
          <a:xfrm>
            <a:off x="130755" y="1861114"/>
            <a:ext cx="5960828" cy="434968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no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input_shape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= (28, 28, 1)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model =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keras.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Sequential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[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keras.Input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(shape=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input_shape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layers.Conv2D(32,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kernel_size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=(3, 3), activation="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relu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layers.MaxPooling2D(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pool_size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=(2, 2)),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layers.Conv2D(64,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kernel_size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=(3, 3), activation="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relu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layers.MaxPooling2D(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pool_size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=(2, 2)),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layers.Flatten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layers.Dropout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(0.5),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layers.Dense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num_classes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activation="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softmax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393820B-3F0D-0F6A-3B15-773D2582C131}"/>
              </a:ext>
            </a:extLst>
          </p:cNvPr>
          <p:cNvSpPr/>
          <p:nvPr/>
        </p:nvSpPr>
        <p:spPr>
          <a:xfrm>
            <a:off x="228399" y="4022421"/>
            <a:ext cx="5391749" cy="24938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F47901-2C39-9C2F-37F1-8A541A00BACA}"/>
              </a:ext>
            </a:extLst>
          </p:cNvPr>
          <p:cNvSpPr txBox="1"/>
          <p:nvPr/>
        </p:nvSpPr>
        <p:spPr>
          <a:xfrm>
            <a:off x="6963420" y="3948637"/>
            <a:ext cx="3632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Input=11x11x64, </a:t>
            </a:r>
            <a:r>
              <a:rPr lang="en-US" altLang="ko-KR" dirty="0" err="1"/>
              <a:t>MaxPool</a:t>
            </a:r>
            <a:r>
              <a:rPr lang="en-US" altLang="ko-KR" dirty="0"/>
              <a:t> =(2,2)</a:t>
            </a:r>
          </a:p>
          <a:p>
            <a:r>
              <a:rPr lang="en-US" altLang="ko-KR" dirty="0"/>
              <a:t>       =&gt; output size=</a:t>
            </a:r>
            <a:r>
              <a:rPr lang="en-US" altLang="ko-KR" dirty="0">
                <a:solidFill>
                  <a:srgbClr val="FF0000"/>
                </a:solidFill>
              </a:rPr>
              <a:t>5x5x64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EC05C5D-B73A-2AA8-A339-8F3E3B939E08}"/>
              </a:ext>
            </a:extLst>
          </p:cNvPr>
          <p:cNvSpPr/>
          <p:nvPr/>
        </p:nvSpPr>
        <p:spPr>
          <a:xfrm>
            <a:off x="6309754" y="4022421"/>
            <a:ext cx="653666" cy="26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87712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87FA775B-C891-8375-CB09-738D6D0A8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/>
              <a:t>손 글씨 이미지 분류</a:t>
            </a:r>
            <a:r>
              <a:rPr lang="en-US" altLang="ko-KR" dirty="0"/>
              <a:t>- CNN </a:t>
            </a:r>
            <a:r>
              <a:rPr lang="ko-KR" altLang="en-US" dirty="0" err="1"/>
              <a:t>케라스</a:t>
            </a:r>
            <a:r>
              <a:rPr lang="ko-KR" altLang="en-US" dirty="0"/>
              <a:t>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1F05CC-61FA-1839-D92A-682F34C6B813}"/>
              </a:ext>
            </a:extLst>
          </p:cNvPr>
          <p:cNvSpPr txBox="1"/>
          <p:nvPr/>
        </p:nvSpPr>
        <p:spPr>
          <a:xfrm>
            <a:off x="135171" y="943241"/>
            <a:ext cx="5956412" cy="52322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from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tensorflow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import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keras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from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tensorflow.keras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import layers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72AD1-38DD-C93B-DEB6-977852109D2A}"/>
              </a:ext>
            </a:extLst>
          </p:cNvPr>
          <p:cNvSpPr txBox="1"/>
          <p:nvPr/>
        </p:nvSpPr>
        <p:spPr>
          <a:xfrm>
            <a:off x="130755" y="1861114"/>
            <a:ext cx="5960828" cy="434968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no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input_shape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= (28, 28, 1)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model =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keras.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Sequential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[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keras.Input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(shape=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input_shape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layers.Conv2D(32,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kernel_size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=(3, 3), activation="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relu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layers.MaxPooling2D(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pool_size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=(2, 2)),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layers.Conv2D(64,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kernel_size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=(3, 3), activation="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relu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layers.MaxPooling2D(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pool_size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=(2, 2)),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layers.Flatten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layers.Dropout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(0.5),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layers.Dense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num_classes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activation="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softmax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A3CA752-7CFE-555F-656A-291CA288FF63}"/>
              </a:ext>
            </a:extLst>
          </p:cNvPr>
          <p:cNvSpPr/>
          <p:nvPr/>
        </p:nvSpPr>
        <p:spPr>
          <a:xfrm>
            <a:off x="130755" y="4268488"/>
            <a:ext cx="5391749" cy="24938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C1D1A-78B2-5D37-67C3-AB5C134282D9}"/>
              </a:ext>
            </a:extLst>
          </p:cNvPr>
          <p:cNvSpPr txBox="1"/>
          <p:nvPr/>
        </p:nvSpPr>
        <p:spPr>
          <a:xfrm>
            <a:off x="6963420" y="4126762"/>
            <a:ext cx="399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Input=5x5x64, =&gt; output size=1</a:t>
            </a:r>
            <a:r>
              <a:rPr lang="en-US" altLang="ko-KR" dirty="0">
                <a:solidFill>
                  <a:srgbClr val="FF0000"/>
                </a:solidFill>
              </a:rPr>
              <a:t>600</a:t>
            </a:r>
            <a:endParaRPr lang="ko-KR" altLang="en-US" dirty="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246F616-692E-CA7F-E638-236D1749743B}"/>
              </a:ext>
            </a:extLst>
          </p:cNvPr>
          <p:cNvSpPr/>
          <p:nvPr/>
        </p:nvSpPr>
        <p:spPr>
          <a:xfrm>
            <a:off x="6309754" y="4200546"/>
            <a:ext cx="653666" cy="26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79628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87FA775B-C891-8375-CB09-738D6D0A8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/>
              <a:t>손 글씨 이미지 분류</a:t>
            </a:r>
            <a:r>
              <a:rPr lang="en-US" altLang="ko-KR" dirty="0"/>
              <a:t>- CNN </a:t>
            </a:r>
            <a:r>
              <a:rPr lang="ko-KR" altLang="en-US" dirty="0" err="1"/>
              <a:t>케라스</a:t>
            </a:r>
            <a:r>
              <a:rPr lang="ko-KR" altLang="en-US" dirty="0"/>
              <a:t>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A4A791-84DA-2E39-8DE0-BD65CF6EAB88}"/>
              </a:ext>
            </a:extLst>
          </p:cNvPr>
          <p:cNvSpPr txBox="1"/>
          <p:nvPr/>
        </p:nvSpPr>
        <p:spPr>
          <a:xfrm>
            <a:off x="135171" y="943241"/>
            <a:ext cx="5956412" cy="52322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from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tensorflow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import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keras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from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tensorflow.keras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import layers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1B0E44-FFCE-E328-C23C-9319EBD6C98C}"/>
              </a:ext>
            </a:extLst>
          </p:cNvPr>
          <p:cNvSpPr txBox="1"/>
          <p:nvPr/>
        </p:nvSpPr>
        <p:spPr>
          <a:xfrm>
            <a:off x="130755" y="1861114"/>
            <a:ext cx="5960828" cy="434968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no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input_shape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= (28, 28, 1)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model =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keras.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Sequential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[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keras.Input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(shape=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input_shape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layers.Conv2D(32,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kernel_size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=(3, 3), activation="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relu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layers.MaxPooling2D(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pool_size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=(2, 2)),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layers.Conv2D(64,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kernel_size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=(3, 3), activation="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relu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layers.MaxPooling2D(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pool_size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=(2, 2)),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layers.Flatten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layers.Dropout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(0.5),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layers.Dense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num_classes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activation="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softmax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4D9060C-7FCA-6870-40D0-E3E01B9B0AF7}"/>
              </a:ext>
            </a:extLst>
          </p:cNvPr>
          <p:cNvSpPr/>
          <p:nvPr/>
        </p:nvSpPr>
        <p:spPr>
          <a:xfrm>
            <a:off x="107039" y="4472344"/>
            <a:ext cx="5391749" cy="24938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50EA7E-66BC-7E8D-B5C5-8C8D4E3A38C9}"/>
              </a:ext>
            </a:extLst>
          </p:cNvPr>
          <p:cNvSpPr txBox="1"/>
          <p:nvPr/>
        </p:nvSpPr>
        <p:spPr>
          <a:xfrm>
            <a:off x="6963419" y="4311428"/>
            <a:ext cx="3776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Input=1600, =&gt; output size=</a:t>
            </a:r>
            <a:r>
              <a:rPr lang="en-US" altLang="ko-KR" dirty="0">
                <a:solidFill>
                  <a:srgbClr val="FF0000"/>
                </a:solidFill>
              </a:rPr>
              <a:t>1600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19E5519-C1F1-478A-FA54-1D0B60492A95}"/>
              </a:ext>
            </a:extLst>
          </p:cNvPr>
          <p:cNvSpPr/>
          <p:nvPr/>
        </p:nvSpPr>
        <p:spPr>
          <a:xfrm>
            <a:off x="6200668" y="4419150"/>
            <a:ext cx="653666" cy="26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29394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87FA775B-C891-8375-CB09-738D6D0A8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/>
              <a:t>손 글씨 이미지 분류</a:t>
            </a:r>
            <a:r>
              <a:rPr lang="en-US" altLang="ko-KR" dirty="0"/>
              <a:t>- CNN </a:t>
            </a:r>
            <a:r>
              <a:rPr lang="ko-KR" altLang="en-US" dirty="0" err="1"/>
              <a:t>케라스</a:t>
            </a:r>
            <a:r>
              <a:rPr lang="ko-KR" altLang="en-US" dirty="0"/>
              <a:t>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1F3AA3-D06D-CF91-8EED-E27DE5C6882E}"/>
              </a:ext>
            </a:extLst>
          </p:cNvPr>
          <p:cNvSpPr txBox="1"/>
          <p:nvPr/>
        </p:nvSpPr>
        <p:spPr>
          <a:xfrm>
            <a:off x="135171" y="943241"/>
            <a:ext cx="5956412" cy="52322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from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tensorflow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import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keras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from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tensorflow.keras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import layers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25E654-8863-78F3-2F42-D2DA4F9589DC}"/>
              </a:ext>
            </a:extLst>
          </p:cNvPr>
          <p:cNvSpPr txBox="1"/>
          <p:nvPr/>
        </p:nvSpPr>
        <p:spPr>
          <a:xfrm>
            <a:off x="130755" y="1861114"/>
            <a:ext cx="5960828" cy="434968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no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input_shape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= (28, 28, 1)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model =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keras.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Sequential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[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keras.Input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(shape=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input_shape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layers.Conv2D(32,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kernel_size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=(3, 3), activation="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relu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layers.MaxPooling2D(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pool_size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=(2, 2)),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layers.Conv2D(64,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kernel_size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=(3, 3), activation="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relu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layers.MaxPooling2D(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pool_size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=(2, 2)),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layers.Flatten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layers.Dropout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(0.5),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layers.Dense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num_classes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activation="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softmax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7E26FD3-610A-38FB-A98F-19EC729E246D}"/>
              </a:ext>
            </a:extLst>
          </p:cNvPr>
          <p:cNvSpPr/>
          <p:nvPr/>
        </p:nvSpPr>
        <p:spPr>
          <a:xfrm>
            <a:off x="130755" y="4687982"/>
            <a:ext cx="5391749" cy="24938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AEC585-B4D9-88C4-3F6E-6A0350F139BE}"/>
              </a:ext>
            </a:extLst>
          </p:cNvPr>
          <p:cNvSpPr txBox="1"/>
          <p:nvPr/>
        </p:nvSpPr>
        <p:spPr>
          <a:xfrm>
            <a:off x="6963419" y="4568032"/>
            <a:ext cx="3523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Input=1600, =&gt; output size=</a:t>
            </a:r>
            <a:r>
              <a:rPr lang="en-US" altLang="ko-KR" dirty="0">
                <a:solidFill>
                  <a:srgbClr val="FF0000"/>
                </a:solidFill>
              </a:rPr>
              <a:t>10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8E9F5887-EABC-44CC-1F3F-FAECEACA4626}"/>
              </a:ext>
            </a:extLst>
          </p:cNvPr>
          <p:cNvSpPr/>
          <p:nvPr/>
        </p:nvSpPr>
        <p:spPr>
          <a:xfrm>
            <a:off x="6200668" y="4675754"/>
            <a:ext cx="653666" cy="26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04B482-92C1-804D-930D-F1A02BA17FDB}"/>
              </a:ext>
            </a:extLst>
          </p:cNvPr>
          <p:cNvSpPr txBox="1"/>
          <p:nvPr/>
        </p:nvSpPr>
        <p:spPr>
          <a:xfrm>
            <a:off x="6281201" y="2182246"/>
            <a:ext cx="50872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Number of parameters</a:t>
            </a:r>
          </a:p>
          <a:p>
            <a:r>
              <a:rPr lang="en-US" altLang="ko-KR" dirty="0"/>
              <a:t>=input size*number of class +number of class</a:t>
            </a:r>
          </a:p>
          <a:p>
            <a:r>
              <a:rPr lang="en-US" altLang="ko-KR" dirty="0"/>
              <a:t>=&gt;1600*10+10=</a:t>
            </a:r>
            <a:r>
              <a:rPr lang="en-US" altLang="ko-KR" dirty="0">
                <a:solidFill>
                  <a:srgbClr val="FF0000"/>
                </a:solidFill>
              </a:rPr>
              <a:t>16010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04685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87FA775B-C891-8375-CB09-738D6D0A8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/>
              <a:t>손 글씨 이미지 분류</a:t>
            </a:r>
            <a:r>
              <a:rPr lang="en-US" altLang="ko-KR" dirty="0"/>
              <a:t>- CNN </a:t>
            </a:r>
            <a:r>
              <a:rPr lang="ko-KR" altLang="en-US" dirty="0" err="1"/>
              <a:t>케라스</a:t>
            </a:r>
            <a:r>
              <a:rPr lang="ko-KR" altLang="en-US" dirty="0"/>
              <a:t>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16155B-3325-DC4A-C90C-D9E2002EE676}"/>
              </a:ext>
            </a:extLst>
          </p:cNvPr>
          <p:cNvSpPr txBox="1"/>
          <p:nvPr/>
        </p:nvSpPr>
        <p:spPr>
          <a:xfrm>
            <a:off x="135171" y="943241"/>
            <a:ext cx="5956412" cy="52322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from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tensorflow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import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keras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from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tensorflow.keras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import layers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17C96F-4AB8-D2FD-9982-731F726C79F6}"/>
              </a:ext>
            </a:extLst>
          </p:cNvPr>
          <p:cNvSpPr txBox="1"/>
          <p:nvPr/>
        </p:nvSpPr>
        <p:spPr>
          <a:xfrm>
            <a:off x="130755" y="1861114"/>
            <a:ext cx="5960828" cy="434968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no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input_shape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= (28, 28, 1)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model =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keras.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Sequential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[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keras.Input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(shape=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input_shape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layers.Conv2D(32,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kernel_size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=(3, 3), activation="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relu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layers.MaxPooling2D(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pool_size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=(2, 2)),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layers.Conv2D(64,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kernel_size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=(3, 3), activation="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relu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layers.MaxPooling2D(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pool_size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=(2, 2)),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layers.Flatten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layers.Dropout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(0.5),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layers.Dense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num_classes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activation="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softmax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93AF40-6906-A385-48F2-9EBBB5EB504D}"/>
              </a:ext>
            </a:extLst>
          </p:cNvPr>
          <p:cNvSpPr txBox="1"/>
          <p:nvPr/>
        </p:nvSpPr>
        <p:spPr>
          <a:xfrm>
            <a:off x="6385278" y="1100505"/>
            <a:ext cx="5587464" cy="415498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050"/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Model: "sequential"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_________________________________________________________________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Layer (type)                 Output Shape              Param # 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=========Model: "sequential"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_________________________________________________________________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Layer (type)                 Output Shape              Param # 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=====================================================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conv2d (Conv2D)              (None,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26, 26, 32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      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320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_________________________________________________________________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max_pooling2d (MaxPooling2D) (None,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13, 13, 32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       0       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_________________________________________________________________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conv2d_1 (Conv2D)            (None,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11, 11, 64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      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18496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_________________________________________________________________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max_pooling2d_1 (MaxPooling2 (None,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5, 5, 64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         0       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_________________________________________________________________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flatten (Flatten)            (None,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1600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             0       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_________________________________________________________________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dropout (Dropout)            (None,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1600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             0       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_________________________________________________________________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dense (Dense)                (None,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10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              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16010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======================================================Total params: 34,826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Trainable params: 34,826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Non-trainable params: 0</a:t>
            </a:r>
          </a:p>
        </p:txBody>
      </p:sp>
    </p:spTree>
    <p:extLst>
      <p:ext uri="{BB962C8B-B14F-4D97-AF65-F5344CB8AC3E}">
        <p14:creationId xmlns:p14="http://schemas.microsoft.com/office/powerpoint/2010/main" val="262129322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87FA775B-C891-8375-CB09-738D6D0A8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/>
              <a:t>손 글씨 이미지 분류</a:t>
            </a:r>
            <a:r>
              <a:rPr lang="en-US" altLang="ko-KR" dirty="0"/>
              <a:t>- CNN </a:t>
            </a:r>
            <a:r>
              <a:rPr lang="ko-KR" altLang="en-US" dirty="0" err="1"/>
              <a:t>케라스</a:t>
            </a:r>
            <a:r>
              <a:rPr lang="ko-KR" altLang="en-US" dirty="0"/>
              <a:t>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27B758-6E8B-63CF-C825-1E2C39C135D9}"/>
              </a:ext>
            </a:extLst>
          </p:cNvPr>
          <p:cNvSpPr txBox="1"/>
          <p:nvPr/>
        </p:nvSpPr>
        <p:spPr>
          <a:xfrm>
            <a:off x="234214" y="1028517"/>
            <a:ext cx="5587464" cy="156966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altLang="ko-KR" dirty="0" err="1"/>
              <a:t>batch_size</a:t>
            </a:r>
            <a:r>
              <a:rPr lang="en-US" altLang="ko-KR" dirty="0"/>
              <a:t> = 128</a:t>
            </a:r>
          </a:p>
          <a:p>
            <a:r>
              <a:rPr lang="en-US" altLang="ko-KR" dirty="0"/>
              <a:t>epochs = 15</a:t>
            </a:r>
          </a:p>
          <a:p>
            <a:endParaRPr lang="en-US" altLang="ko-KR" dirty="0"/>
          </a:p>
          <a:p>
            <a:r>
              <a:rPr lang="en-US" altLang="ko-KR" dirty="0" err="1"/>
              <a:t>model.compile</a:t>
            </a:r>
            <a:r>
              <a:rPr lang="en-US" altLang="ko-KR" dirty="0"/>
              <a:t>(loss="</a:t>
            </a:r>
            <a:r>
              <a:rPr lang="en-US" altLang="ko-KR" dirty="0" err="1"/>
              <a:t>categorical_crossentropy</a:t>
            </a:r>
            <a:r>
              <a:rPr lang="en-US" altLang="ko-KR" dirty="0"/>
              <a:t>", optimizer="</a:t>
            </a:r>
            <a:r>
              <a:rPr lang="en-US" altLang="ko-KR" dirty="0" err="1"/>
              <a:t>adam</a:t>
            </a:r>
            <a:r>
              <a:rPr lang="en-US" altLang="ko-KR" dirty="0"/>
              <a:t>", metrics=["accuracy"])</a:t>
            </a:r>
          </a:p>
          <a:p>
            <a:endParaRPr lang="en-US" altLang="ko-KR" dirty="0"/>
          </a:p>
          <a:p>
            <a:r>
              <a:rPr lang="en-US" altLang="ko-KR" dirty="0" err="1"/>
              <a:t>model.fit</a:t>
            </a:r>
            <a:r>
              <a:rPr lang="en-US" altLang="ko-KR" dirty="0"/>
              <a:t>(</a:t>
            </a:r>
            <a:r>
              <a:rPr lang="en-US" altLang="ko-KR" dirty="0" err="1"/>
              <a:t>x_train</a:t>
            </a:r>
            <a:r>
              <a:rPr lang="en-US" altLang="ko-KR" dirty="0"/>
              <a:t>, </a:t>
            </a:r>
            <a:r>
              <a:rPr lang="en-US" altLang="ko-KR" dirty="0" err="1"/>
              <a:t>y_train</a:t>
            </a:r>
            <a:r>
              <a:rPr lang="en-US" altLang="ko-KR" dirty="0"/>
              <a:t>, </a:t>
            </a:r>
            <a:r>
              <a:rPr lang="en-US" altLang="ko-KR" dirty="0" err="1"/>
              <a:t>batch_size</a:t>
            </a:r>
            <a:r>
              <a:rPr lang="en-US" altLang="ko-KR" dirty="0"/>
              <a:t>=</a:t>
            </a:r>
            <a:r>
              <a:rPr lang="en-US" altLang="ko-KR" dirty="0" err="1"/>
              <a:t>batch_size</a:t>
            </a:r>
            <a:r>
              <a:rPr lang="en-US" altLang="ko-KR" dirty="0"/>
              <a:t>, epochs=epochs, </a:t>
            </a:r>
            <a:r>
              <a:rPr lang="en-US" altLang="ko-KR" dirty="0" err="1"/>
              <a:t>validation_split</a:t>
            </a:r>
            <a:r>
              <a:rPr lang="en-US" altLang="ko-KR" dirty="0"/>
              <a:t>=0.1)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EE14D1-C705-25E8-D3DD-46BD983DEBFE}"/>
              </a:ext>
            </a:extLst>
          </p:cNvPr>
          <p:cNvSpPr txBox="1"/>
          <p:nvPr/>
        </p:nvSpPr>
        <p:spPr>
          <a:xfrm>
            <a:off x="234214" y="5183152"/>
            <a:ext cx="5587464" cy="64633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score = </a:t>
            </a:r>
            <a:r>
              <a:rPr lang="en-US" altLang="ko-KR" dirty="0" err="1"/>
              <a:t>model.evaluate</a:t>
            </a:r>
            <a:r>
              <a:rPr lang="en-US" altLang="ko-KR" dirty="0"/>
              <a:t>(</a:t>
            </a:r>
            <a:r>
              <a:rPr lang="en-US" altLang="ko-KR" dirty="0" err="1"/>
              <a:t>x_test</a:t>
            </a:r>
            <a:r>
              <a:rPr lang="en-US" altLang="ko-KR" dirty="0"/>
              <a:t>, </a:t>
            </a:r>
            <a:r>
              <a:rPr lang="en-US" altLang="ko-KR" dirty="0" err="1"/>
              <a:t>y_test</a:t>
            </a:r>
            <a:r>
              <a:rPr lang="en-US" altLang="ko-KR" dirty="0"/>
              <a:t>, verbose=0)</a:t>
            </a:r>
          </a:p>
          <a:p>
            <a:r>
              <a:rPr lang="en-US" altLang="ko-KR" dirty="0"/>
              <a:t>print("Test loss:", score[0])</a:t>
            </a:r>
          </a:p>
          <a:p>
            <a:r>
              <a:rPr lang="en-US" altLang="ko-KR" dirty="0"/>
              <a:t>print("Test accuracy:", score[1])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FA2A3C-0047-71BA-D888-250070D06568}"/>
              </a:ext>
            </a:extLst>
          </p:cNvPr>
          <p:cNvSpPr txBox="1"/>
          <p:nvPr/>
        </p:nvSpPr>
        <p:spPr>
          <a:xfrm>
            <a:off x="234214" y="3188634"/>
            <a:ext cx="4081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Compile : Model</a:t>
            </a:r>
            <a:r>
              <a:rPr lang="ko-KR" altLang="en-US" sz="1600" dirty="0"/>
              <a:t>을 기계가 이해할 수 번역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BEFF58-B1F6-3D3A-3BBE-F06B24905610}"/>
              </a:ext>
            </a:extLst>
          </p:cNvPr>
          <p:cNvSpPr txBox="1"/>
          <p:nvPr/>
        </p:nvSpPr>
        <p:spPr>
          <a:xfrm>
            <a:off x="234214" y="3465267"/>
            <a:ext cx="267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Fit : </a:t>
            </a:r>
            <a:r>
              <a:rPr lang="ko-KR" altLang="en-US" dirty="0"/>
              <a:t>학습시킴 </a:t>
            </a:r>
            <a:r>
              <a:rPr lang="en-US" altLang="ko-KR" dirty="0"/>
              <a:t>(training) 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40D3FC-5B54-53C6-7719-74D1E6812F29}"/>
              </a:ext>
            </a:extLst>
          </p:cNvPr>
          <p:cNvSpPr txBox="1"/>
          <p:nvPr/>
        </p:nvSpPr>
        <p:spPr>
          <a:xfrm>
            <a:off x="234214" y="5952228"/>
            <a:ext cx="29097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/>
            </a:lvl1pPr>
          </a:lstStyle>
          <a:p>
            <a:r>
              <a:rPr lang="ko-KR" altLang="en-US" dirty="0"/>
              <a:t>학습된  </a:t>
            </a:r>
            <a:r>
              <a:rPr lang="en-US" altLang="ko-KR" dirty="0"/>
              <a:t>model</a:t>
            </a:r>
            <a:r>
              <a:rPr lang="ko-KR" altLang="en-US" dirty="0"/>
              <a:t>의 성능 테스트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22AFF96-32BA-0ED4-A02F-BD0D193C7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326" y="986526"/>
            <a:ext cx="4726379" cy="40511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0328F2-9423-29D4-A01E-BD637A219687}"/>
              </a:ext>
            </a:extLst>
          </p:cNvPr>
          <p:cNvSpPr txBox="1"/>
          <p:nvPr/>
        </p:nvSpPr>
        <p:spPr>
          <a:xfrm>
            <a:off x="7398328" y="3549808"/>
            <a:ext cx="206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34826 parameters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47163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964393-1C09-ABC7-A50D-D43B1A04B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Convolution</a:t>
            </a:r>
            <a:r>
              <a:rPr lang="ko-KR" altLang="en-US" dirty="0"/>
              <a:t> </a:t>
            </a:r>
            <a:r>
              <a:rPr lang="en-US" altLang="ko-KR" dirty="0"/>
              <a:t>Layer Parameter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342C46-723D-5CD3-A5D5-F5944236855C}"/>
              </a:ext>
            </a:extLst>
          </p:cNvPr>
          <p:cNvSpPr txBox="1"/>
          <p:nvPr/>
        </p:nvSpPr>
        <p:spPr>
          <a:xfrm>
            <a:off x="671446" y="4473944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32x32x</a:t>
            </a:r>
            <a:r>
              <a:rPr lang="en-US" altLang="ko-KR" sz="2400" b="1" dirty="0">
                <a:solidFill>
                  <a:srgbClr val="FF0000"/>
                </a:solidFill>
              </a:rPr>
              <a:t>3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64BE69-EB8A-CC42-B261-6A88FF1F1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52" y="910133"/>
            <a:ext cx="3510410" cy="34766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296CCA-7852-71E5-C461-7BECF0009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956" y="968744"/>
            <a:ext cx="1476375" cy="3505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5635EE-9535-BDD2-0660-AE57604B8B24}"/>
              </a:ext>
            </a:extLst>
          </p:cNvPr>
          <p:cNvSpPr txBox="1"/>
          <p:nvPr/>
        </p:nvSpPr>
        <p:spPr>
          <a:xfrm>
            <a:off x="3031157" y="1663182"/>
            <a:ext cx="2575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10</a:t>
            </a:r>
            <a:r>
              <a:rPr lang="ko-KR" altLang="en-US" sz="2400" dirty="0"/>
              <a:t>개의 </a:t>
            </a:r>
            <a:r>
              <a:rPr lang="en-US" altLang="ko-KR" sz="2400" dirty="0"/>
              <a:t>5x5 filter</a:t>
            </a:r>
            <a:r>
              <a:rPr lang="ko-KR" altLang="en-US" sz="2400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A25569-E003-C81E-6CF7-A5A88AB5EB8D}"/>
              </a:ext>
            </a:extLst>
          </p:cNvPr>
          <p:cNvSpPr txBox="1"/>
          <p:nvPr/>
        </p:nvSpPr>
        <p:spPr>
          <a:xfrm>
            <a:off x="2011680" y="5486400"/>
            <a:ext cx="2078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Filter</a:t>
            </a:r>
            <a:r>
              <a:rPr lang="ko-KR" altLang="en-US" sz="2400" dirty="0"/>
              <a:t>는 </a:t>
            </a:r>
            <a:r>
              <a:rPr lang="en-US" altLang="ko-KR" sz="2400" dirty="0"/>
              <a:t>5x5x</a:t>
            </a:r>
            <a:r>
              <a:rPr lang="en-US" altLang="ko-KR" sz="2400" b="1" dirty="0">
                <a:solidFill>
                  <a:srgbClr val="FF0000"/>
                </a:solidFill>
              </a:rPr>
              <a:t>3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78225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964393-1C09-ABC7-A50D-D43B1A04B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Convolution</a:t>
            </a:r>
            <a:r>
              <a:rPr lang="ko-KR" altLang="en-US" dirty="0"/>
              <a:t> </a:t>
            </a:r>
            <a:r>
              <a:rPr lang="en-US" altLang="ko-KR" dirty="0"/>
              <a:t>Layer Parameter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342C46-723D-5CD3-A5D5-F5944236855C}"/>
              </a:ext>
            </a:extLst>
          </p:cNvPr>
          <p:cNvSpPr txBox="1"/>
          <p:nvPr/>
        </p:nvSpPr>
        <p:spPr>
          <a:xfrm>
            <a:off x="671446" y="4473944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32x32x</a:t>
            </a:r>
            <a:r>
              <a:rPr lang="en-US" altLang="ko-KR" sz="2400" b="1" dirty="0">
                <a:solidFill>
                  <a:srgbClr val="FF0000"/>
                </a:solidFill>
              </a:rPr>
              <a:t>3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64BE69-EB8A-CC42-B261-6A88FF1F1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52" y="910133"/>
            <a:ext cx="3510410" cy="34766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5635EE-9535-BDD2-0660-AE57604B8B24}"/>
              </a:ext>
            </a:extLst>
          </p:cNvPr>
          <p:cNvSpPr txBox="1"/>
          <p:nvPr/>
        </p:nvSpPr>
        <p:spPr>
          <a:xfrm>
            <a:off x="3031157" y="1663182"/>
            <a:ext cx="2629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00FF"/>
                </a:solidFill>
              </a:rPr>
              <a:t>10</a:t>
            </a:r>
            <a:r>
              <a:rPr lang="ko-KR" altLang="en-US" sz="2400" dirty="0"/>
              <a:t>개의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5x5</a:t>
            </a:r>
            <a:r>
              <a:rPr lang="en-US" altLang="ko-KR" sz="2400" dirty="0"/>
              <a:t> filter</a:t>
            </a:r>
            <a:r>
              <a:rPr lang="ko-KR" altLang="en-US" sz="2400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A25569-E003-C81E-6CF7-A5A88AB5EB8D}"/>
              </a:ext>
            </a:extLst>
          </p:cNvPr>
          <p:cNvSpPr txBox="1"/>
          <p:nvPr/>
        </p:nvSpPr>
        <p:spPr>
          <a:xfrm>
            <a:off x="3216733" y="3172599"/>
            <a:ext cx="3109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Filter</a:t>
            </a:r>
            <a:r>
              <a:rPr lang="ko-KR" altLang="en-US" sz="2400" dirty="0"/>
              <a:t>는 </a:t>
            </a:r>
            <a:r>
              <a:rPr lang="en-US" altLang="ko-KR" sz="2400" dirty="0"/>
              <a:t>5x5x</a:t>
            </a:r>
            <a:r>
              <a:rPr lang="en-US" altLang="ko-KR" sz="2400" b="1" dirty="0">
                <a:solidFill>
                  <a:srgbClr val="FF0000"/>
                </a:solidFill>
              </a:rPr>
              <a:t>3 </a:t>
            </a:r>
            <a:r>
              <a:rPr lang="ko-KR" altLang="en-US" sz="2400" dirty="0"/>
              <a:t>이 됨</a:t>
            </a:r>
            <a:r>
              <a:rPr lang="en-US" altLang="ko-KR" sz="2400" dirty="0"/>
              <a:t>. </a:t>
            </a:r>
            <a:endParaRPr lang="ko-KR" altLang="en-US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9738978-B868-52C5-969E-C8E47C69F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1621" y="976535"/>
            <a:ext cx="3061691" cy="38832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1AF1E2-D942-3348-6C5E-23E8DF55503B}"/>
              </a:ext>
            </a:extLst>
          </p:cNvPr>
          <p:cNvSpPr txBox="1"/>
          <p:nvPr/>
        </p:nvSpPr>
        <p:spPr>
          <a:xfrm>
            <a:off x="1081550" y="5159339"/>
            <a:ext cx="3595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Filter </a:t>
            </a:r>
            <a:r>
              <a:rPr lang="ko-KR" altLang="en-US" dirty="0"/>
              <a:t>하나당 </a:t>
            </a:r>
            <a:r>
              <a:rPr lang="en-US" altLang="ko-KR" dirty="0"/>
              <a:t>parameter 5x5x</a:t>
            </a:r>
            <a:r>
              <a:rPr lang="en-US" altLang="ko-KR" dirty="0">
                <a:solidFill>
                  <a:srgbClr val="FF0000"/>
                </a:solidFill>
              </a:rPr>
              <a:t>3</a:t>
            </a:r>
            <a:r>
              <a:rPr lang="en-US" altLang="ko-KR" b="1" dirty="0"/>
              <a:t>+1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74FFD3-66FE-6398-7F48-7CD1A8416C5C}"/>
              </a:ext>
            </a:extLst>
          </p:cNvPr>
          <p:cNvSpPr txBox="1"/>
          <p:nvPr/>
        </p:nvSpPr>
        <p:spPr>
          <a:xfrm>
            <a:off x="786581" y="6077522"/>
            <a:ext cx="4860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Filter </a:t>
            </a:r>
            <a:r>
              <a:rPr lang="ko-KR" altLang="en-US" dirty="0"/>
              <a:t>가 </a:t>
            </a:r>
            <a:r>
              <a:rPr lang="en-US" altLang="ko-KR" dirty="0"/>
              <a:t>10</a:t>
            </a:r>
            <a:r>
              <a:rPr lang="ko-KR" altLang="en-US" dirty="0"/>
              <a:t>개             </a:t>
            </a:r>
            <a:r>
              <a:rPr lang="en-US" altLang="ko-KR" b="1" dirty="0">
                <a:solidFill>
                  <a:srgbClr val="0000FF"/>
                </a:solidFill>
              </a:rPr>
              <a:t>10</a:t>
            </a:r>
            <a:r>
              <a:rPr lang="en-US" altLang="ko-KR" dirty="0"/>
              <a:t>*(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5x5</a:t>
            </a:r>
            <a:r>
              <a:rPr lang="en-US" altLang="ko-KR" dirty="0"/>
              <a:t>x</a:t>
            </a:r>
            <a:r>
              <a:rPr lang="en-US" altLang="ko-KR" dirty="0">
                <a:solidFill>
                  <a:srgbClr val="FF0000"/>
                </a:solidFill>
              </a:rPr>
              <a:t>3</a:t>
            </a:r>
            <a:r>
              <a:rPr lang="en-US" altLang="ko-KR" b="1" dirty="0"/>
              <a:t>+1) = 760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9CAC11-55FD-EA1A-9A28-464D4DE91301}"/>
              </a:ext>
            </a:extLst>
          </p:cNvPr>
          <p:cNvSpPr txBox="1"/>
          <p:nvPr/>
        </p:nvSpPr>
        <p:spPr>
          <a:xfrm>
            <a:off x="6351058" y="5763201"/>
            <a:ext cx="4316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 </a:t>
            </a:r>
            <a:r>
              <a:rPr lang="en-US" altLang="ko-KR" dirty="0"/>
              <a:t>layer</a:t>
            </a:r>
            <a:r>
              <a:rPr lang="ko-KR" altLang="en-US" dirty="0"/>
              <a:t>의 </a:t>
            </a:r>
            <a:r>
              <a:rPr lang="en-US" altLang="ko-KR" dirty="0"/>
              <a:t>parameter </a:t>
            </a:r>
            <a:r>
              <a:rPr lang="ko-KR" altLang="en-US" dirty="0"/>
              <a:t>수는 </a:t>
            </a:r>
            <a:r>
              <a:rPr lang="en-US" altLang="ko-KR" dirty="0"/>
              <a:t>760 </a:t>
            </a:r>
            <a:r>
              <a:rPr lang="ko-KR" altLang="en-US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B861D0-38B8-685E-76F3-59A36E741094}"/>
              </a:ext>
            </a:extLst>
          </p:cNvPr>
          <p:cNvSpPr txBox="1"/>
          <p:nvPr/>
        </p:nvSpPr>
        <p:spPr>
          <a:xfrm>
            <a:off x="3260380" y="4199519"/>
            <a:ext cx="1141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W=5*5*3</a:t>
            </a:r>
          </a:p>
          <a:p>
            <a:r>
              <a:rPr lang="en-US" altLang="ko-KR" dirty="0"/>
              <a:t>B=1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2F2BB1-D6CC-4267-385C-D0F75E030FFF}"/>
              </a:ext>
            </a:extLst>
          </p:cNvPr>
          <p:cNvSpPr txBox="1"/>
          <p:nvPr/>
        </p:nvSpPr>
        <p:spPr>
          <a:xfrm>
            <a:off x="3233677" y="6488668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채널이 </a:t>
            </a:r>
            <a:r>
              <a:rPr lang="en-US" altLang="ko-KR" dirty="0"/>
              <a:t>10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67830849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87FA775B-C891-8375-CB09-738D6D0A8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/>
              <a:t>손 글씨 이미지 분류</a:t>
            </a:r>
            <a:r>
              <a:rPr lang="en-US" altLang="ko-KR" dirty="0"/>
              <a:t>- CNN </a:t>
            </a:r>
            <a:r>
              <a:rPr lang="ko-KR" altLang="en-US" dirty="0" err="1"/>
              <a:t>케라스</a:t>
            </a:r>
            <a:r>
              <a:rPr lang="ko-KR" altLang="en-US" dirty="0"/>
              <a:t>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4FEC4C-1AA4-A085-3C76-E58E92828062}"/>
              </a:ext>
            </a:extLst>
          </p:cNvPr>
          <p:cNvSpPr txBox="1"/>
          <p:nvPr/>
        </p:nvSpPr>
        <p:spPr>
          <a:xfrm>
            <a:off x="135171" y="943241"/>
            <a:ext cx="5956412" cy="52322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from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tensorflow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import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keras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from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tensorflow.keras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import layers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28403F-004B-A852-B2EF-79B6CB7B38E8}"/>
              </a:ext>
            </a:extLst>
          </p:cNvPr>
          <p:cNvSpPr txBox="1"/>
          <p:nvPr/>
        </p:nvSpPr>
        <p:spPr>
          <a:xfrm>
            <a:off x="130755" y="1861114"/>
            <a:ext cx="5960828" cy="434968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no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input_shape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= (28, 28, 1)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model =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keras.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Sequential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[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keras.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Inpu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(shape=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input_shape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Conv2D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(32,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kernel_size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=(3, 3), activation="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relu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MaxPooling2D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pool_size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=(2, 2)),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Conv2D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(64,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kernel_size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=(3, 3), activation="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relu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MaxPooling2D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pool_size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=(2, 2)),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layers.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Flatten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layers.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Dropou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(0.5),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layers.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Dense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num_classes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activation="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softmax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3680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ko-KR" altLang="en-US" dirty="0" err="1"/>
              <a:t>케라스로</a:t>
            </a:r>
            <a:r>
              <a:rPr lang="ko-KR" altLang="en-US" dirty="0"/>
              <a:t> 신경망을 작성 하는 절차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62A4D0-FB1D-4025-AEAE-1288BFE1D5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288" y="1495171"/>
            <a:ext cx="8191302" cy="3696503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model = </a:t>
            </a:r>
            <a:r>
              <a:rPr lang="en-US" altLang="ko-KR" sz="1600" kern="0" dirty="0" err="1">
                <a:latin typeface="Trebuchet MS" pitchFamily="34" charset="0"/>
              </a:rPr>
              <a:t>tf.keras.models.</a:t>
            </a:r>
            <a:r>
              <a:rPr lang="en-US" altLang="ko-KR" sz="1600" b="1" kern="0" dirty="0" err="1">
                <a:solidFill>
                  <a:srgbClr val="FF0000"/>
                </a:solidFill>
                <a:latin typeface="Trebuchet MS" pitchFamily="34" charset="0"/>
              </a:rPr>
              <a:t>Sequential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</a:t>
            </a:r>
            <a:r>
              <a:rPr lang="en-US" altLang="ko-KR" sz="1600" b="1" kern="0" dirty="0" err="1">
                <a:solidFill>
                  <a:srgbClr val="FF0000"/>
                </a:solidFill>
                <a:latin typeface="Trebuchet MS" pitchFamily="34" charset="0"/>
              </a:rPr>
              <a:t>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tf.keras.layers.</a:t>
            </a:r>
            <a:r>
              <a:rPr lang="en-US" altLang="ko-KR" sz="1600" b="1" kern="0" dirty="0" err="1">
                <a:solidFill>
                  <a:srgbClr val="FF0000"/>
                </a:solidFill>
                <a:latin typeface="Trebuchet MS" pitchFamily="34" charset="0"/>
              </a:rPr>
              <a:t>Dense</a:t>
            </a:r>
            <a:r>
              <a:rPr lang="en-US" altLang="ko-KR" sz="1600" kern="0" dirty="0">
                <a:latin typeface="Trebuchet MS" pitchFamily="34" charset="0"/>
              </a:rPr>
              <a:t>(units=2, </a:t>
            </a:r>
            <a:r>
              <a:rPr lang="en-US" altLang="ko-KR" sz="1600" kern="0" dirty="0" err="1">
                <a:latin typeface="Trebuchet MS" pitchFamily="34" charset="0"/>
              </a:rPr>
              <a:t>input_shape</a:t>
            </a:r>
            <a:r>
              <a:rPr lang="en-US" altLang="ko-KR" sz="1600" kern="0" dirty="0">
                <a:latin typeface="Trebuchet MS" pitchFamily="34" charset="0"/>
              </a:rPr>
              <a:t>=(2,), activation='sigmoid')) #①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</a:t>
            </a:r>
            <a:r>
              <a:rPr lang="en-US" altLang="ko-KR" sz="1600" b="1" kern="0" dirty="0" err="1">
                <a:solidFill>
                  <a:srgbClr val="FF0000"/>
                </a:solidFill>
                <a:latin typeface="Trebuchet MS" pitchFamily="34" charset="0"/>
              </a:rPr>
              <a:t>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tf.keras.layers.</a:t>
            </a:r>
            <a:r>
              <a:rPr lang="en-US" altLang="ko-KR" sz="1600" b="1" kern="0" dirty="0" err="1">
                <a:solidFill>
                  <a:srgbClr val="FF0000"/>
                </a:solidFill>
                <a:latin typeface="Trebuchet MS" pitchFamily="34" charset="0"/>
              </a:rPr>
              <a:t>Dense</a:t>
            </a:r>
            <a:r>
              <a:rPr lang="en-US" altLang="ko-KR" sz="1600" kern="0" dirty="0">
                <a:latin typeface="Trebuchet MS" pitchFamily="34" charset="0"/>
              </a:rPr>
              <a:t>(units=1, activation='sigmoid’)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</a:t>
            </a:r>
            <a:r>
              <a:rPr lang="en-US" altLang="ko-KR" sz="1600" b="1" kern="0" dirty="0" err="1">
                <a:solidFill>
                  <a:srgbClr val="FF0000"/>
                </a:solidFill>
                <a:latin typeface="Trebuchet MS" pitchFamily="34" charset="0"/>
              </a:rPr>
              <a:t>compile</a:t>
            </a:r>
            <a:r>
              <a:rPr lang="en-US" altLang="ko-KR" sz="1600" kern="0" dirty="0">
                <a:latin typeface="Trebuchet MS" pitchFamily="34" charset="0"/>
              </a:rPr>
              <a:t>(loss='</a:t>
            </a:r>
            <a:r>
              <a:rPr lang="en-US" altLang="ko-KR" sz="1600" kern="0" dirty="0" err="1">
                <a:latin typeface="Trebuchet MS" pitchFamily="34" charset="0"/>
              </a:rPr>
              <a:t>mean_squared_error</a:t>
            </a:r>
            <a:r>
              <a:rPr lang="en-US" altLang="ko-KR" sz="1600" kern="0" dirty="0">
                <a:latin typeface="Trebuchet MS" pitchFamily="34" charset="0"/>
              </a:rPr>
              <a:t>', optimizer=</a:t>
            </a:r>
            <a:r>
              <a:rPr lang="en-US" altLang="ko-KR" sz="1600" kern="0" dirty="0" err="1">
                <a:latin typeface="Trebuchet MS" pitchFamily="34" charset="0"/>
              </a:rPr>
              <a:t>keras.optimizers.SGD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lr</a:t>
            </a:r>
            <a:r>
              <a:rPr lang="en-US" altLang="ko-KR" sz="1600" kern="0" dirty="0">
                <a:latin typeface="Trebuchet MS" pitchFamily="34" charset="0"/>
              </a:rPr>
              <a:t>=0.3)</a:t>
            </a:r>
          </a:p>
          <a:p>
            <a:pPr marL="127000" indent="0" latinLnBrk="0">
              <a:lnSpc>
                <a:spcPts val="1800"/>
              </a:lnSpc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         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600" kern="0" dirty="0">
                <a:latin typeface="Trebuchet MS" pitchFamily="34" charset="0"/>
              </a:rPr>
              <a:t>metrics='accuracy’)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</a:t>
            </a:r>
            <a:r>
              <a:rPr lang="en-US" altLang="ko-KR" sz="1600" b="1" kern="0" dirty="0" err="1">
                <a:solidFill>
                  <a:srgbClr val="FF0000"/>
                </a:solidFill>
                <a:latin typeface="Trebuchet MS" pitchFamily="34" charset="0"/>
              </a:rPr>
              <a:t>fit</a:t>
            </a:r>
            <a:r>
              <a:rPr lang="en-US" altLang="ko-KR" sz="1600" kern="0" dirty="0">
                <a:latin typeface="Trebuchet MS" pitchFamily="34" charset="0"/>
              </a:rPr>
              <a:t>(X, y, </a:t>
            </a:r>
            <a:r>
              <a:rPr lang="en-US" altLang="ko-KR" sz="1600" kern="0" dirty="0" err="1">
                <a:latin typeface="Trebuchet MS" pitchFamily="34" charset="0"/>
              </a:rPr>
              <a:t>batch_size</a:t>
            </a:r>
            <a:r>
              <a:rPr lang="en-US" altLang="ko-KR" sz="1600" kern="0" dirty="0">
                <a:latin typeface="Trebuchet MS" pitchFamily="34" charset="0"/>
              </a:rPr>
              <a:t>=1, epochs=10000)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print( </a:t>
            </a:r>
            <a:r>
              <a:rPr lang="en-US" altLang="ko-KR" sz="1600" kern="0" dirty="0" err="1">
                <a:latin typeface="Trebuchet MS" pitchFamily="34" charset="0"/>
              </a:rPr>
              <a:t>model.</a:t>
            </a:r>
            <a:r>
              <a:rPr lang="en-US" altLang="ko-KR" sz="1600" b="1" kern="0" dirty="0" err="1">
                <a:solidFill>
                  <a:srgbClr val="FF0000"/>
                </a:solidFill>
                <a:latin typeface="Trebuchet MS" pitchFamily="34" charset="0"/>
              </a:rPr>
              <a:t>predict</a:t>
            </a:r>
            <a:r>
              <a:rPr lang="en-US" altLang="ko-KR" sz="1600" kern="0" dirty="0">
                <a:latin typeface="Trebuchet MS" pitchFamily="34" charset="0"/>
              </a:rPr>
              <a:t>(X) )</a:t>
            </a:r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EEBB813D-809E-4924-A499-188C8B8BE917}"/>
              </a:ext>
            </a:extLst>
          </p:cNvPr>
          <p:cNvSpPr/>
          <p:nvPr/>
        </p:nvSpPr>
        <p:spPr>
          <a:xfrm>
            <a:off x="4793078" y="1230399"/>
            <a:ext cx="3168352" cy="356414"/>
          </a:xfrm>
          <a:prstGeom prst="wedgeRoundRectCallout">
            <a:avLst>
              <a:gd name="adj1" fmla="val -66109"/>
              <a:gd name="adj2" fmla="val 410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Sequential </a:t>
            </a:r>
            <a:r>
              <a:rPr lang="ko-KR" altLang="en-US" sz="1400" dirty="0"/>
              <a:t>모델을 생성</a:t>
            </a:r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CD6FDBE3-03A5-499D-BF57-1528EA63B0D9}"/>
              </a:ext>
            </a:extLst>
          </p:cNvPr>
          <p:cNvSpPr/>
          <p:nvPr/>
        </p:nvSpPr>
        <p:spPr>
          <a:xfrm>
            <a:off x="6953183" y="2615251"/>
            <a:ext cx="3168352" cy="356414"/>
          </a:xfrm>
          <a:prstGeom prst="wedgeRoundRectCallout">
            <a:avLst>
              <a:gd name="adj1" fmla="val -61403"/>
              <a:gd name="adj2" fmla="val -481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Add</a:t>
            </a:r>
            <a:r>
              <a:rPr lang="ko-KR" altLang="en-US" sz="1400" dirty="0"/>
              <a:t>함수를 이용하여 </a:t>
            </a:r>
            <a:r>
              <a:rPr lang="en-US" altLang="ko-KR" sz="1400" dirty="0"/>
              <a:t>layer </a:t>
            </a:r>
            <a:r>
              <a:rPr lang="ko-KR" altLang="en-US" sz="1400" dirty="0"/>
              <a:t>추가</a:t>
            </a:r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A2FD2AF7-248F-4B1D-906E-A52448F1443E}"/>
              </a:ext>
            </a:extLst>
          </p:cNvPr>
          <p:cNvSpPr/>
          <p:nvPr/>
        </p:nvSpPr>
        <p:spPr>
          <a:xfrm>
            <a:off x="7195036" y="3821375"/>
            <a:ext cx="3168352" cy="356414"/>
          </a:xfrm>
          <a:prstGeom prst="wedgeRoundRectCallout">
            <a:avLst>
              <a:gd name="adj1" fmla="val -53874"/>
              <a:gd name="adj2" fmla="val -1095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컴파일</a:t>
            </a:r>
            <a:endParaRPr lang="ko-KR" altLang="en-US" sz="1400" dirty="0"/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B2488B49-F185-4688-99C3-C14BE18C418D}"/>
              </a:ext>
            </a:extLst>
          </p:cNvPr>
          <p:cNvSpPr/>
          <p:nvPr/>
        </p:nvSpPr>
        <p:spPr>
          <a:xfrm>
            <a:off x="4872592" y="4508746"/>
            <a:ext cx="2432669" cy="356414"/>
          </a:xfrm>
          <a:prstGeom prst="wedgeRoundRectCallout">
            <a:avLst>
              <a:gd name="adj1" fmla="val -53874"/>
              <a:gd name="adj2" fmla="val -1095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학습을 수행</a:t>
            </a:r>
            <a:endParaRPr lang="ko-KR" altLang="en-US" sz="1400" dirty="0"/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AAC3BDDA-4AFA-4BC7-A816-3A3E3D1261F0}"/>
              </a:ext>
            </a:extLst>
          </p:cNvPr>
          <p:cNvSpPr/>
          <p:nvPr/>
        </p:nvSpPr>
        <p:spPr>
          <a:xfrm>
            <a:off x="2149270" y="5362829"/>
            <a:ext cx="2432669" cy="356414"/>
          </a:xfrm>
          <a:prstGeom prst="wedgeRoundRectCallout">
            <a:avLst>
              <a:gd name="adj1" fmla="val -44885"/>
              <a:gd name="adj2" fmla="val -15415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모델 테스트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BE2095-30DD-46D1-A8E7-CE01093B9B1C}"/>
              </a:ext>
            </a:extLst>
          </p:cNvPr>
          <p:cNvSpPr txBox="1"/>
          <p:nvPr/>
        </p:nvSpPr>
        <p:spPr>
          <a:xfrm>
            <a:off x="8925338" y="5792044"/>
            <a:ext cx="2481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hlinkClick r:id="rId2"/>
              </a:rPr>
              <a:t>Keras</a:t>
            </a:r>
            <a:r>
              <a:rPr lang="en-US" altLang="ko-KR" dirty="0">
                <a:hlinkClick r:id="rId2"/>
              </a:rPr>
              <a:t> API reference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3A42D-AA43-4321-8005-A37998158F72}"/>
              </a:ext>
            </a:extLst>
          </p:cNvPr>
          <p:cNvSpPr txBox="1"/>
          <p:nvPr/>
        </p:nvSpPr>
        <p:spPr>
          <a:xfrm>
            <a:off x="8925338" y="6220112"/>
            <a:ext cx="2345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https://keras.io/api/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0F535B-3861-4FFE-B921-66B5C958B365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813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1B0D94-5646-4762-BE70-9E7A5F96C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피마 인디언 데이터 분석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8C0C0AB-D1C8-49C4-8C58-D730798D28E4}"/>
              </a:ext>
            </a:extLst>
          </p:cNvPr>
          <p:cNvSpPr/>
          <p:nvPr/>
        </p:nvSpPr>
        <p:spPr>
          <a:xfrm>
            <a:off x="107039" y="1029850"/>
            <a:ext cx="7491047" cy="10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비만이 유전 및 환경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모두의 탓이라는 것을 증명하는 좋은 사례가 바로 미국 남서부에 살고 있는 피마 인디언의 사례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14ECF91-B5D4-48F8-BF37-79D9302F6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039" y="2450973"/>
            <a:ext cx="6139944" cy="2236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7C5B53-5593-410B-A51F-78E0BB9EDD77}"/>
              </a:ext>
            </a:extLst>
          </p:cNvPr>
          <p:cNvSpPr txBox="1"/>
          <p:nvPr/>
        </p:nvSpPr>
        <p:spPr>
          <a:xfrm>
            <a:off x="479001" y="5380335"/>
            <a:ext cx="4713507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b="1" dirty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표 </a:t>
            </a:r>
            <a:r>
              <a:rPr lang="en-US" altLang="ko-KR" sz="1400" b="1" dirty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11-1 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피마 인디언 데이터의 샘플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속성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 구분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3863E26-C280-4B44-BBCD-85E463123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44388" y="2036279"/>
            <a:ext cx="5235123" cy="351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6452891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87FA775B-C891-8375-CB09-738D6D0A8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/>
              <a:t>손 글씨 이미지 분류</a:t>
            </a:r>
            <a:r>
              <a:rPr lang="en-US" altLang="ko-KR" dirty="0"/>
              <a:t>- CNN </a:t>
            </a:r>
            <a:r>
              <a:rPr lang="ko-KR" altLang="en-US" dirty="0" err="1"/>
              <a:t>케라스</a:t>
            </a:r>
            <a:r>
              <a:rPr lang="ko-KR" altLang="en-US" dirty="0"/>
              <a:t>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E1FB2B-C5A7-A617-8197-6563892F8474}"/>
              </a:ext>
            </a:extLst>
          </p:cNvPr>
          <p:cNvSpPr txBox="1"/>
          <p:nvPr/>
        </p:nvSpPr>
        <p:spPr>
          <a:xfrm>
            <a:off x="135171" y="943241"/>
            <a:ext cx="5956412" cy="52322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from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tensorflow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import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keras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from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tensorflow.keras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import layers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4E0386-80AE-8251-08AE-C3702E3B55DF}"/>
              </a:ext>
            </a:extLst>
          </p:cNvPr>
          <p:cNvSpPr txBox="1"/>
          <p:nvPr/>
        </p:nvSpPr>
        <p:spPr>
          <a:xfrm>
            <a:off x="130755" y="1861114"/>
            <a:ext cx="5960828" cy="434968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no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input_shape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= (28, 28, 1)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model =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keras.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Sequential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[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keras.Input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(shape=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input_shape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layers.Conv2D(32,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kernel_size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=(3, 3), activation="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relu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layers.MaxPooling2D(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pool_size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=(2, 2)),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layers.Conv2D(64,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kernel_size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=(3, 3), activation="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relu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layers.MaxPooling2D(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pool_size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=(2, 2)),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layers.Flatten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layers.Dropout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(0.5),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layers.Dense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num_classes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activation="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softmax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CE93BC3-6201-FD9A-4DC1-7DC586B9CDDC}"/>
              </a:ext>
            </a:extLst>
          </p:cNvPr>
          <p:cNvSpPr/>
          <p:nvPr/>
        </p:nvSpPr>
        <p:spPr>
          <a:xfrm>
            <a:off x="537475" y="3167390"/>
            <a:ext cx="5391749" cy="502085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4409B6-158C-D48B-8AEA-03016F41E195}"/>
              </a:ext>
            </a:extLst>
          </p:cNvPr>
          <p:cNvSpPr txBox="1"/>
          <p:nvPr/>
        </p:nvSpPr>
        <p:spPr>
          <a:xfrm>
            <a:off x="7015524" y="3219925"/>
            <a:ext cx="4382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Input=28x28x1, kernel=3x3, channel=32</a:t>
            </a:r>
          </a:p>
          <a:p>
            <a:r>
              <a:rPr lang="en-US" altLang="ko-KR" dirty="0"/>
              <a:t>       =&gt; output size=</a:t>
            </a:r>
            <a:r>
              <a:rPr lang="en-US" altLang="ko-KR" dirty="0">
                <a:solidFill>
                  <a:srgbClr val="FF0000"/>
                </a:solidFill>
              </a:rPr>
              <a:t>26x26x32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5BB7FF2-AFDD-B21B-4210-B4B9E2DFF2B2}"/>
              </a:ext>
            </a:extLst>
          </p:cNvPr>
          <p:cNvSpPr/>
          <p:nvPr/>
        </p:nvSpPr>
        <p:spPr>
          <a:xfrm>
            <a:off x="6324514" y="3281481"/>
            <a:ext cx="653666" cy="26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79AE56-7763-80FF-8DD8-08EBD90FE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746" y="3986683"/>
            <a:ext cx="532388" cy="21739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6BEECD8-43B7-F12C-187D-3BE38CA10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818" y="4693897"/>
            <a:ext cx="1725258" cy="4979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14D9CBD-B32B-6D68-E8EF-43C0CC405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5330" y="4128839"/>
            <a:ext cx="2136669" cy="1872443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8265E8AE-7912-921D-A684-1EDFFABAA6C4}"/>
              </a:ext>
            </a:extLst>
          </p:cNvPr>
          <p:cNvSpPr/>
          <p:nvPr/>
        </p:nvSpPr>
        <p:spPr>
          <a:xfrm>
            <a:off x="9569413" y="4812070"/>
            <a:ext cx="514841" cy="261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F709CC-5E4C-19C4-4225-4BC325A2C291}"/>
              </a:ext>
            </a:extLst>
          </p:cNvPr>
          <p:cNvSpPr txBox="1"/>
          <p:nvPr/>
        </p:nvSpPr>
        <p:spPr>
          <a:xfrm>
            <a:off x="7171260" y="4745325"/>
            <a:ext cx="372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*</a:t>
            </a:r>
            <a:endParaRPr lang="ko-KR" altLang="en-US" sz="3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4765E4-8E89-FE3E-1B87-15FBFE8B9F04}"/>
              </a:ext>
            </a:extLst>
          </p:cNvPr>
          <p:cNvSpPr txBox="1"/>
          <p:nvPr/>
        </p:nvSpPr>
        <p:spPr>
          <a:xfrm>
            <a:off x="6256191" y="387439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28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B91E34-697B-C65C-EB2D-41AF86E8489B}"/>
              </a:ext>
            </a:extLst>
          </p:cNvPr>
          <p:cNvSpPr txBox="1"/>
          <p:nvPr/>
        </p:nvSpPr>
        <p:spPr>
          <a:xfrm>
            <a:off x="6857312" y="459143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28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614572-4793-F789-8720-FF9AD7EA9CF6}"/>
              </a:ext>
            </a:extLst>
          </p:cNvPr>
          <p:cNvSpPr txBox="1"/>
          <p:nvPr/>
        </p:nvSpPr>
        <p:spPr>
          <a:xfrm>
            <a:off x="7813641" y="450130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302DF5-A006-2B07-7084-E18D4A624B85}"/>
              </a:ext>
            </a:extLst>
          </p:cNvPr>
          <p:cNvSpPr txBox="1"/>
          <p:nvPr/>
        </p:nvSpPr>
        <p:spPr>
          <a:xfrm>
            <a:off x="7633904" y="48465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BAE7D2-0C46-8EBD-261B-F4A681C1A175}"/>
              </a:ext>
            </a:extLst>
          </p:cNvPr>
          <p:cNvSpPr txBox="1"/>
          <p:nvPr/>
        </p:nvSpPr>
        <p:spPr>
          <a:xfrm>
            <a:off x="8585719" y="438612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32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23F1AF-298D-C0FC-70E1-331104EC8FBA}"/>
              </a:ext>
            </a:extLst>
          </p:cNvPr>
          <p:cNvSpPr txBox="1"/>
          <p:nvPr/>
        </p:nvSpPr>
        <p:spPr>
          <a:xfrm>
            <a:off x="10931945" y="3814726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32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8637D0-E2A4-C909-B08E-16D06097EA44}"/>
              </a:ext>
            </a:extLst>
          </p:cNvPr>
          <p:cNvSpPr txBox="1"/>
          <p:nvPr/>
        </p:nvSpPr>
        <p:spPr>
          <a:xfrm>
            <a:off x="9918936" y="4090347"/>
            <a:ext cx="449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26</a:t>
            </a:r>
            <a:endParaRPr lang="ko-KR" alt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8801CC-98B9-136B-6672-0E99596F170B}"/>
              </a:ext>
            </a:extLst>
          </p:cNvPr>
          <p:cNvSpPr txBox="1"/>
          <p:nvPr/>
        </p:nvSpPr>
        <p:spPr>
          <a:xfrm>
            <a:off x="9691743" y="5277324"/>
            <a:ext cx="449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26</a:t>
            </a:r>
            <a:endParaRPr lang="ko-KR" alt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A88FAF-56A6-3FCF-AAB2-F89032EF721B}"/>
              </a:ext>
            </a:extLst>
          </p:cNvPr>
          <p:cNvSpPr txBox="1"/>
          <p:nvPr/>
        </p:nvSpPr>
        <p:spPr>
          <a:xfrm>
            <a:off x="6276785" y="1268485"/>
            <a:ext cx="50181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Number of parameters0</a:t>
            </a:r>
          </a:p>
          <a:p>
            <a:r>
              <a:rPr lang="en-US" altLang="ko-KR" dirty="0"/>
              <a:t>=</a:t>
            </a:r>
            <a:r>
              <a:rPr lang="ko-KR" altLang="en-US" dirty="0"/>
              <a:t>채널</a:t>
            </a:r>
            <a:r>
              <a:rPr lang="en-US" altLang="ko-KR" dirty="0"/>
              <a:t>*(input depth*kernel size*kernel size+1</a:t>
            </a:r>
          </a:p>
          <a:p>
            <a:r>
              <a:rPr lang="en-US" altLang="ko-KR" dirty="0"/>
              <a:t>=&gt;32*(1*3*3+1)=320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010460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87FA775B-C891-8375-CB09-738D6D0A8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/>
              <a:t>손 글씨 이미지 분류</a:t>
            </a:r>
            <a:r>
              <a:rPr lang="en-US" altLang="ko-KR" dirty="0"/>
              <a:t>- CNN </a:t>
            </a:r>
            <a:r>
              <a:rPr lang="ko-KR" altLang="en-US" dirty="0" err="1"/>
              <a:t>케라스</a:t>
            </a:r>
            <a:r>
              <a:rPr lang="ko-KR" altLang="en-US" dirty="0"/>
              <a:t>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7B1865-0EFC-A17F-F216-EB5F890D4769}"/>
              </a:ext>
            </a:extLst>
          </p:cNvPr>
          <p:cNvSpPr txBox="1"/>
          <p:nvPr/>
        </p:nvSpPr>
        <p:spPr>
          <a:xfrm>
            <a:off x="135171" y="943241"/>
            <a:ext cx="5956412" cy="52322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from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tensorflow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import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keras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from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tensorflow.keras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import layers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4EA792-AAE6-C5B4-D7C0-8794CCBDEE68}"/>
              </a:ext>
            </a:extLst>
          </p:cNvPr>
          <p:cNvSpPr txBox="1"/>
          <p:nvPr/>
        </p:nvSpPr>
        <p:spPr>
          <a:xfrm>
            <a:off x="130755" y="1861114"/>
            <a:ext cx="5960828" cy="434968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no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input_shape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= (28, 28, 1)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model =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keras.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Sequential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[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keras.Input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(shape=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input_shape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layers.Conv2D(32,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kernel_size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=(3, 3), activation="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relu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layers.MaxPooling2D(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pool_size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=(2, 2)),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layers.Conv2D(64,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kernel_size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=(3, 3), activation="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relu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layers.MaxPooling2D(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pool_size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=(2, 2)),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layers.Flatten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layers.Dropout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(0.5),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layers.Dense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num_classes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activation="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softmax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2F795A1-8A6B-04E0-378A-0AB73808CB5E}"/>
              </a:ext>
            </a:extLst>
          </p:cNvPr>
          <p:cNvSpPr/>
          <p:nvPr/>
        </p:nvSpPr>
        <p:spPr>
          <a:xfrm>
            <a:off x="415294" y="3621974"/>
            <a:ext cx="5391749" cy="24938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78925C-D1F4-482E-7488-AAC37D86BD84}"/>
              </a:ext>
            </a:extLst>
          </p:cNvPr>
          <p:cNvSpPr txBox="1"/>
          <p:nvPr/>
        </p:nvSpPr>
        <p:spPr>
          <a:xfrm>
            <a:off x="7224678" y="3548190"/>
            <a:ext cx="3632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Input=26x26x32, </a:t>
            </a:r>
            <a:r>
              <a:rPr lang="en-US" altLang="ko-KR" dirty="0" err="1"/>
              <a:t>MaxPool</a:t>
            </a:r>
            <a:r>
              <a:rPr lang="en-US" altLang="ko-KR" dirty="0"/>
              <a:t> =(2,2)</a:t>
            </a:r>
          </a:p>
          <a:p>
            <a:r>
              <a:rPr lang="en-US" altLang="ko-KR" dirty="0"/>
              <a:t>       =&gt; output size=</a:t>
            </a:r>
            <a:r>
              <a:rPr lang="en-US" altLang="ko-KR" dirty="0">
                <a:solidFill>
                  <a:srgbClr val="FF0000"/>
                </a:solidFill>
              </a:rPr>
              <a:t>13x13x32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51B69BA-B5F9-FFF8-EFB8-FAF82B211165}"/>
              </a:ext>
            </a:extLst>
          </p:cNvPr>
          <p:cNvSpPr/>
          <p:nvPr/>
        </p:nvSpPr>
        <p:spPr>
          <a:xfrm>
            <a:off x="6293574" y="3621974"/>
            <a:ext cx="653666" cy="26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2079E07-B6AD-9EBC-FB6D-1D808AA38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901" y="4504451"/>
            <a:ext cx="1759264" cy="15044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3CAB628-ACC7-1C6B-0396-D24310DE4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0693" y="4857631"/>
            <a:ext cx="1631603" cy="798122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79C2DDAF-3481-12F9-2D3A-86EF0E84509F}"/>
              </a:ext>
            </a:extLst>
          </p:cNvPr>
          <p:cNvSpPr/>
          <p:nvPr/>
        </p:nvSpPr>
        <p:spPr>
          <a:xfrm>
            <a:off x="8593796" y="5170039"/>
            <a:ext cx="969266" cy="2243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208664-35DB-1BF4-E747-263DFBEE29B9}"/>
              </a:ext>
            </a:extLst>
          </p:cNvPr>
          <p:cNvSpPr txBox="1"/>
          <p:nvPr/>
        </p:nvSpPr>
        <p:spPr>
          <a:xfrm>
            <a:off x="8751256" y="4912860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pool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75C6F3-5316-C08A-0B76-76D66155BD90}"/>
              </a:ext>
            </a:extLst>
          </p:cNvPr>
          <p:cNvSpPr txBox="1"/>
          <p:nvPr/>
        </p:nvSpPr>
        <p:spPr>
          <a:xfrm>
            <a:off x="6512726" y="4376925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26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EAED55-9B11-FD96-65E0-86C4EC5783EB}"/>
              </a:ext>
            </a:extLst>
          </p:cNvPr>
          <p:cNvSpPr txBox="1"/>
          <p:nvPr/>
        </p:nvSpPr>
        <p:spPr>
          <a:xfrm>
            <a:off x="6265531" y="5145028"/>
            <a:ext cx="466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26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A726C0-0CFA-0A96-2FE8-D454B9CE9983}"/>
              </a:ext>
            </a:extLst>
          </p:cNvPr>
          <p:cNvSpPr txBox="1"/>
          <p:nvPr/>
        </p:nvSpPr>
        <p:spPr>
          <a:xfrm>
            <a:off x="7451186" y="419452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32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AD46A8-DFC8-7804-13D4-EC8CA4002783}"/>
              </a:ext>
            </a:extLst>
          </p:cNvPr>
          <p:cNvSpPr txBox="1"/>
          <p:nvPr/>
        </p:nvSpPr>
        <p:spPr>
          <a:xfrm>
            <a:off x="9554118" y="472002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C9FEF5-A4E1-C823-A63D-E2719500EDF8}"/>
              </a:ext>
            </a:extLst>
          </p:cNvPr>
          <p:cNvSpPr txBox="1"/>
          <p:nvPr/>
        </p:nvSpPr>
        <p:spPr>
          <a:xfrm>
            <a:off x="9440832" y="526989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468781-D620-4876-CDCE-20832AE9E9AC}"/>
              </a:ext>
            </a:extLst>
          </p:cNvPr>
          <p:cNvSpPr txBox="1"/>
          <p:nvPr/>
        </p:nvSpPr>
        <p:spPr>
          <a:xfrm>
            <a:off x="10347149" y="45113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706464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87FA775B-C891-8375-CB09-738D6D0A8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/>
              <a:t>손 글씨 이미지 분류</a:t>
            </a:r>
            <a:r>
              <a:rPr lang="en-US" altLang="ko-KR" dirty="0"/>
              <a:t>- CNN </a:t>
            </a:r>
            <a:r>
              <a:rPr lang="ko-KR" altLang="en-US" dirty="0" err="1"/>
              <a:t>케라스</a:t>
            </a:r>
            <a:r>
              <a:rPr lang="ko-KR" altLang="en-US" dirty="0"/>
              <a:t>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05A0BE-6DE3-C9DA-C866-E3E547F4EDD2}"/>
              </a:ext>
            </a:extLst>
          </p:cNvPr>
          <p:cNvSpPr txBox="1"/>
          <p:nvPr/>
        </p:nvSpPr>
        <p:spPr>
          <a:xfrm>
            <a:off x="135171" y="943241"/>
            <a:ext cx="5956412" cy="52322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from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tensorflow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import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keras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from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tensorflow.keras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import layers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0B92AF-2EC1-15B2-08FE-9924A69FA656}"/>
              </a:ext>
            </a:extLst>
          </p:cNvPr>
          <p:cNvSpPr txBox="1"/>
          <p:nvPr/>
        </p:nvSpPr>
        <p:spPr>
          <a:xfrm>
            <a:off x="130755" y="1861114"/>
            <a:ext cx="5960828" cy="434968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no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input_shape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= (28, 28, 1)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model =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keras.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Sequential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[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keras.Input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(shape=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input_shape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layers.Conv2D(32,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kernel_size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=(3, 3), activation="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relu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layers.MaxPooling2D(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pool_size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=(2, 2)),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layers.Conv2D(64,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kernel_size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=(3, 3), activation="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relu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layers.MaxPooling2D(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pool_size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=(2, 2)),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layers.Flatten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layers.Dropout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(0.5),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layers.Dense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num_classes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activation="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softmax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53BB489-F46C-E2C5-6498-EB02D7C7561D}"/>
              </a:ext>
            </a:extLst>
          </p:cNvPr>
          <p:cNvSpPr/>
          <p:nvPr/>
        </p:nvSpPr>
        <p:spPr>
          <a:xfrm>
            <a:off x="335277" y="3786572"/>
            <a:ext cx="5391749" cy="24938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B013B4-4E75-0C0A-16D7-AB42EF612FC7}"/>
              </a:ext>
            </a:extLst>
          </p:cNvPr>
          <p:cNvSpPr txBox="1"/>
          <p:nvPr/>
        </p:nvSpPr>
        <p:spPr>
          <a:xfrm>
            <a:off x="7054320" y="3712788"/>
            <a:ext cx="4508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Input=13x13x32, kernel=3x3, channel=64</a:t>
            </a:r>
          </a:p>
          <a:p>
            <a:r>
              <a:rPr lang="en-US" altLang="ko-KR" dirty="0"/>
              <a:t>       =&gt; output size=</a:t>
            </a:r>
            <a:r>
              <a:rPr lang="en-US" altLang="ko-KR" dirty="0">
                <a:solidFill>
                  <a:srgbClr val="FF0000"/>
                </a:solidFill>
              </a:rPr>
              <a:t>11x11x64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56BCCF24-2C79-E3C0-0C41-9D28DB051C4B}"/>
              </a:ext>
            </a:extLst>
          </p:cNvPr>
          <p:cNvSpPr/>
          <p:nvPr/>
        </p:nvSpPr>
        <p:spPr>
          <a:xfrm>
            <a:off x="6296105" y="3774343"/>
            <a:ext cx="653666" cy="26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040A49-D2CE-049E-CC1A-0903B6E6F04C}"/>
              </a:ext>
            </a:extLst>
          </p:cNvPr>
          <p:cNvSpPr txBox="1"/>
          <p:nvPr/>
        </p:nvSpPr>
        <p:spPr>
          <a:xfrm>
            <a:off x="6500020" y="1294659"/>
            <a:ext cx="49620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Number of parameters</a:t>
            </a:r>
          </a:p>
          <a:p>
            <a:r>
              <a:rPr lang="en-US" altLang="ko-KR" dirty="0"/>
              <a:t>=</a:t>
            </a:r>
            <a:r>
              <a:rPr lang="ko-KR" altLang="en-US" dirty="0"/>
              <a:t>채널</a:t>
            </a:r>
            <a:r>
              <a:rPr lang="en-US" altLang="ko-KR" dirty="0"/>
              <a:t>*(input depth*kernel size*kernel size+1)</a:t>
            </a:r>
          </a:p>
          <a:p>
            <a:r>
              <a:rPr lang="en-US" altLang="ko-KR" dirty="0"/>
              <a:t>=&gt;64*(32*3x3+1)=18496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159949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87FA775B-C891-8375-CB09-738D6D0A8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/>
              <a:t>손 글씨 이미지 분류</a:t>
            </a:r>
            <a:r>
              <a:rPr lang="en-US" altLang="ko-KR" dirty="0"/>
              <a:t>- CNN </a:t>
            </a:r>
            <a:r>
              <a:rPr lang="ko-KR" altLang="en-US" dirty="0" err="1"/>
              <a:t>케라스</a:t>
            </a:r>
            <a:r>
              <a:rPr lang="ko-KR" altLang="en-US" dirty="0"/>
              <a:t>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C4020D-9FDC-2898-9261-EAB420EADE72}"/>
              </a:ext>
            </a:extLst>
          </p:cNvPr>
          <p:cNvSpPr txBox="1"/>
          <p:nvPr/>
        </p:nvSpPr>
        <p:spPr>
          <a:xfrm>
            <a:off x="135171" y="943241"/>
            <a:ext cx="5956412" cy="52322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from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tensorflow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import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keras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from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tensorflow.keras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import layers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B8782D-D3D1-CA86-C4FC-BCC5EF0ED368}"/>
              </a:ext>
            </a:extLst>
          </p:cNvPr>
          <p:cNvSpPr txBox="1"/>
          <p:nvPr/>
        </p:nvSpPr>
        <p:spPr>
          <a:xfrm>
            <a:off x="130755" y="1861114"/>
            <a:ext cx="5960828" cy="434968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no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input_shape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= (28, 28, 1)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model =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keras.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Sequential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[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keras.Input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(shape=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input_shape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layers.Conv2D(32,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kernel_size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=(3, 3), activation="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relu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layers.MaxPooling2D(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pool_size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=(2, 2)),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layers.Conv2D(64,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kernel_size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=(3, 3), activation="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relu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layers.MaxPooling2D(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pool_size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=(2, 2)),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layers.Flatten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layers.Dropout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(0.5),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layers.Dense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num_classes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activation="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softmax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393820B-3F0D-0F6A-3B15-773D2582C131}"/>
              </a:ext>
            </a:extLst>
          </p:cNvPr>
          <p:cNvSpPr/>
          <p:nvPr/>
        </p:nvSpPr>
        <p:spPr>
          <a:xfrm>
            <a:off x="228399" y="4022421"/>
            <a:ext cx="5391749" cy="24938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F47901-2C39-9C2F-37F1-8A541A00BACA}"/>
              </a:ext>
            </a:extLst>
          </p:cNvPr>
          <p:cNvSpPr txBox="1"/>
          <p:nvPr/>
        </p:nvSpPr>
        <p:spPr>
          <a:xfrm>
            <a:off x="6963420" y="3948637"/>
            <a:ext cx="3632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Input=11x11x64, </a:t>
            </a:r>
            <a:r>
              <a:rPr lang="en-US" altLang="ko-KR" dirty="0" err="1"/>
              <a:t>MaxPool</a:t>
            </a:r>
            <a:r>
              <a:rPr lang="en-US" altLang="ko-KR" dirty="0"/>
              <a:t> =(2,2)</a:t>
            </a:r>
          </a:p>
          <a:p>
            <a:r>
              <a:rPr lang="en-US" altLang="ko-KR" dirty="0"/>
              <a:t>       =&gt; output size=</a:t>
            </a:r>
            <a:r>
              <a:rPr lang="en-US" altLang="ko-KR" dirty="0">
                <a:solidFill>
                  <a:srgbClr val="FF0000"/>
                </a:solidFill>
              </a:rPr>
              <a:t>5x5x64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EC05C5D-B73A-2AA8-A339-8F3E3B939E08}"/>
              </a:ext>
            </a:extLst>
          </p:cNvPr>
          <p:cNvSpPr/>
          <p:nvPr/>
        </p:nvSpPr>
        <p:spPr>
          <a:xfrm>
            <a:off x="6309754" y="4022421"/>
            <a:ext cx="653666" cy="26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11629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87FA775B-C891-8375-CB09-738D6D0A8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/>
              <a:t>손 글씨 이미지 분류</a:t>
            </a:r>
            <a:r>
              <a:rPr lang="en-US" altLang="ko-KR" dirty="0"/>
              <a:t>- CNN </a:t>
            </a:r>
            <a:r>
              <a:rPr lang="ko-KR" altLang="en-US" dirty="0" err="1"/>
              <a:t>케라스</a:t>
            </a:r>
            <a:r>
              <a:rPr lang="ko-KR" altLang="en-US" dirty="0"/>
              <a:t>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1F05CC-61FA-1839-D92A-682F34C6B813}"/>
              </a:ext>
            </a:extLst>
          </p:cNvPr>
          <p:cNvSpPr txBox="1"/>
          <p:nvPr/>
        </p:nvSpPr>
        <p:spPr>
          <a:xfrm>
            <a:off x="135171" y="943241"/>
            <a:ext cx="5956412" cy="52322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from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tensorflow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import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keras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from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tensorflow.keras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import layers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72AD1-38DD-C93B-DEB6-977852109D2A}"/>
              </a:ext>
            </a:extLst>
          </p:cNvPr>
          <p:cNvSpPr txBox="1"/>
          <p:nvPr/>
        </p:nvSpPr>
        <p:spPr>
          <a:xfrm>
            <a:off x="130755" y="1861114"/>
            <a:ext cx="5960828" cy="434968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no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input_shape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= (28, 28, 1)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model =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keras.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Sequential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[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keras.Input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(shape=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input_shape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layers.Conv2D(32,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kernel_size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=(3, 3), activation="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relu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layers.MaxPooling2D(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pool_size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=(2, 2)),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layers.Conv2D(64,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kernel_size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=(3, 3), activation="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relu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layers.MaxPooling2D(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pool_size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=(2, 2)),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layers.Flatten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layers.Dropout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(0.5),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layers.Dense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num_classes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activation="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softmax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A3CA752-7CFE-555F-656A-291CA288FF63}"/>
              </a:ext>
            </a:extLst>
          </p:cNvPr>
          <p:cNvSpPr/>
          <p:nvPr/>
        </p:nvSpPr>
        <p:spPr>
          <a:xfrm>
            <a:off x="130755" y="4268488"/>
            <a:ext cx="5391749" cy="24938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C1D1A-78B2-5D37-67C3-AB5C134282D9}"/>
              </a:ext>
            </a:extLst>
          </p:cNvPr>
          <p:cNvSpPr txBox="1"/>
          <p:nvPr/>
        </p:nvSpPr>
        <p:spPr>
          <a:xfrm>
            <a:off x="6963420" y="4126762"/>
            <a:ext cx="399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Input=5x5x64, =&gt; output size=1</a:t>
            </a:r>
            <a:r>
              <a:rPr lang="en-US" altLang="ko-KR" dirty="0">
                <a:solidFill>
                  <a:srgbClr val="FF0000"/>
                </a:solidFill>
              </a:rPr>
              <a:t>600</a:t>
            </a:r>
            <a:endParaRPr lang="ko-KR" altLang="en-US" dirty="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246F616-692E-CA7F-E638-236D1749743B}"/>
              </a:ext>
            </a:extLst>
          </p:cNvPr>
          <p:cNvSpPr/>
          <p:nvPr/>
        </p:nvSpPr>
        <p:spPr>
          <a:xfrm>
            <a:off x="6309754" y="4200546"/>
            <a:ext cx="653666" cy="26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30829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87FA775B-C891-8375-CB09-738D6D0A8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/>
              <a:t>손 글씨 이미지 분류</a:t>
            </a:r>
            <a:r>
              <a:rPr lang="en-US" altLang="ko-KR" dirty="0"/>
              <a:t>- CNN </a:t>
            </a:r>
            <a:r>
              <a:rPr lang="ko-KR" altLang="en-US" dirty="0" err="1"/>
              <a:t>케라스</a:t>
            </a:r>
            <a:r>
              <a:rPr lang="ko-KR" altLang="en-US" dirty="0"/>
              <a:t>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A4A791-84DA-2E39-8DE0-BD65CF6EAB88}"/>
              </a:ext>
            </a:extLst>
          </p:cNvPr>
          <p:cNvSpPr txBox="1"/>
          <p:nvPr/>
        </p:nvSpPr>
        <p:spPr>
          <a:xfrm>
            <a:off x="135171" y="943241"/>
            <a:ext cx="5956412" cy="52322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from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tensorflow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import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keras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from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tensorflow.keras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import layers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1B0E44-FFCE-E328-C23C-9319EBD6C98C}"/>
              </a:ext>
            </a:extLst>
          </p:cNvPr>
          <p:cNvSpPr txBox="1"/>
          <p:nvPr/>
        </p:nvSpPr>
        <p:spPr>
          <a:xfrm>
            <a:off x="130755" y="1861114"/>
            <a:ext cx="5960828" cy="434968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no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input_shape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= (28, 28, 1)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model =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keras.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Sequential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[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keras.Input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(shape=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input_shape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layers.Conv2D(32,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kernel_size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=(3, 3), activation="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relu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layers.MaxPooling2D(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pool_size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=(2, 2)),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layers.Conv2D(64,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kernel_size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=(3, 3), activation="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relu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layers.MaxPooling2D(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pool_size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=(2, 2)),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layers.Flatten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layers.Dropout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(0.5),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layers.Dense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num_classes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activation="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softmax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4D9060C-7FCA-6870-40D0-E3E01B9B0AF7}"/>
              </a:ext>
            </a:extLst>
          </p:cNvPr>
          <p:cNvSpPr/>
          <p:nvPr/>
        </p:nvSpPr>
        <p:spPr>
          <a:xfrm>
            <a:off x="107039" y="4472344"/>
            <a:ext cx="5391749" cy="24938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50EA7E-66BC-7E8D-B5C5-8C8D4E3A38C9}"/>
              </a:ext>
            </a:extLst>
          </p:cNvPr>
          <p:cNvSpPr txBox="1"/>
          <p:nvPr/>
        </p:nvSpPr>
        <p:spPr>
          <a:xfrm>
            <a:off x="6963419" y="4311428"/>
            <a:ext cx="3776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Input=1600, =&gt; output size=</a:t>
            </a:r>
            <a:r>
              <a:rPr lang="en-US" altLang="ko-KR" dirty="0">
                <a:solidFill>
                  <a:srgbClr val="FF0000"/>
                </a:solidFill>
              </a:rPr>
              <a:t>1600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19E5519-C1F1-478A-FA54-1D0B60492A95}"/>
              </a:ext>
            </a:extLst>
          </p:cNvPr>
          <p:cNvSpPr/>
          <p:nvPr/>
        </p:nvSpPr>
        <p:spPr>
          <a:xfrm>
            <a:off x="6200668" y="4419150"/>
            <a:ext cx="653666" cy="26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91048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87FA775B-C891-8375-CB09-738D6D0A8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/>
              <a:t>손 글씨 이미지 분류</a:t>
            </a:r>
            <a:r>
              <a:rPr lang="en-US" altLang="ko-KR" dirty="0"/>
              <a:t>- CNN </a:t>
            </a:r>
            <a:r>
              <a:rPr lang="ko-KR" altLang="en-US" dirty="0" err="1"/>
              <a:t>케라스</a:t>
            </a:r>
            <a:r>
              <a:rPr lang="ko-KR" altLang="en-US" dirty="0"/>
              <a:t>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1F3AA3-D06D-CF91-8EED-E27DE5C6882E}"/>
              </a:ext>
            </a:extLst>
          </p:cNvPr>
          <p:cNvSpPr txBox="1"/>
          <p:nvPr/>
        </p:nvSpPr>
        <p:spPr>
          <a:xfrm>
            <a:off x="135171" y="943241"/>
            <a:ext cx="5956412" cy="52322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from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tensorflow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import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keras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from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tensorflow.keras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import layers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25E654-8863-78F3-2F42-D2DA4F9589DC}"/>
              </a:ext>
            </a:extLst>
          </p:cNvPr>
          <p:cNvSpPr txBox="1"/>
          <p:nvPr/>
        </p:nvSpPr>
        <p:spPr>
          <a:xfrm>
            <a:off x="130755" y="1861114"/>
            <a:ext cx="5960828" cy="434968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no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input_shape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= (28, 28, 1)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model =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keras.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Sequential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[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keras.Input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(shape=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input_shape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layers.Conv2D(32,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kernel_size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=(3, 3), activation="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relu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layers.MaxPooling2D(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pool_size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=(2, 2)),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layers.Conv2D(64,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kernel_size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=(3, 3), activation="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relu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layers.MaxPooling2D(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pool_size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=(2, 2)),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layers.Flatten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layers.Dropout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(0.5),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layers.Dense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num_classes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activation="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softmax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7E26FD3-610A-38FB-A98F-19EC729E246D}"/>
              </a:ext>
            </a:extLst>
          </p:cNvPr>
          <p:cNvSpPr/>
          <p:nvPr/>
        </p:nvSpPr>
        <p:spPr>
          <a:xfrm>
            <a:off x="130755" y="4687982"/>
            <a:ext cx="5391749" cy="24938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AEC585-B4D9-88C4-3F6E-6A0350F139BE}"/>
              </a:ext>
            </a:extLst>
          </p:cNvPr>
          <p:cNvSpPr txBox="1"/>
          <p:nvPr/>
        </p:nvSpPr>
        <p:spPr>
          <a:xfrm>
            <a:off x="6963419" y="4568032"/>
            <a:ext cx="3523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Input=1600, =&gt; output size=</a:t>
            </a:r>
            <a:r>
              <a:rPr lang="en-US" altLang="ko-KR" dirty="0">
                <a:solidFill>
                  <a:srgbClr val="FF0000"/>
                </a:solidFill>
              </a:rPr>
              <a:t>10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8E9F5887-EABC-44CC-1F3F-FAECEACA4626}"/>
              </a:ext>
            </a:extLst>
          </p:cNvPr>
          <p:cNvSpPr/>
          <p:nvPr/>
        </p:nvSpPr>
        <p:spPr>
          <a:xfrm>
            <a:off x="6200668" y="4675754"/>
            <a:ext cx="653666" cy="26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04B482-92C1-804D-930D-F1A02BA17FDB}"/>
              </a:ext>
            </a:extLst>
          </p:cNvPr>
          <p:cNvSpPr txBox="1"/>
          <p:nvPr/>
        </p:nvSpPr>
        <p:spPr>
          <a:xfrm>
            <a:off x="6091583" y="2160863"/>
            <a:ext cx="61089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Number of parameters</a:t>
            </a:r>
          </a:p>
          <a:p>
            <a:r>
              <a:rPr lang="en-US" altLang="ko-KR" dirty="0"/>
              <a:t>=</a:t>
            </a:r>
            <a:r>
              <a:rPr lang="ko-KR" altLang="en-US" dirty="0"/>
              <a:t>앞 </a:t>
            </a:r>
            <a:r>
              <a:rPr lang="en-US" altLang="ko-KR" dirty="0"/>
              <a:t>layer</a:t>
            </a:r>
            <a:r>
              <a:rPr lang="ko-KR" altLang="en-US" dirty="0"/>
              <a:t> </a:t>
            </a:r>
            <a:r>
              <a:rPr lang="en-US" altLang="ko-KR" dirty="0"/>
              <a:t>node</a:t>
            </a:r>
            <a:r>
              <a:rPr lang="ko-KR" altLang="en-US" dirty="0"/>
              <a:t>수</a:t>
            </a:r>
            <a:r>
              <a:rPr lang="en-US" altLang="ko-KR" dirty="0"/>
              <a:t>*</a:t>
            </a:r>
            <a:r>
              <a:rPr lang="ko-KR" altLang="en-US" dirty="0"/>
              <a:t>현재 </a:t>
            </a:r>
            <a:r>
              <a:rPr lang="en-US" altLang="ko-KR" dirty="0"/>
              <a:t>layer</a:t>
            </a:r>
            <a:r>
              <a:rPr lang="ko-KR" altLang="en-US" dirty="0"/>
              <a:t> </a:t>
            </a:r>
            <a:r>
              <a:rPr lang="en-US" altLang="ko-KR" dirty="0"/>
              <a:t>node</a:t>
            </a:r>
            <a:r>
              <a:rPr lang="ko-KR" altLang="en-US" dirty="0"/>
              <a:t> 수</a:t>
            </a:r>
            <a:r>
              <a:rPr lang="en-US" altLang="ko-KR" dirty="0"/>
              <a:t>+</a:t>
            </a:r>
            <a:r>
              <a:rPr lang="ko-KR" altLang="en-US" dirty="0"/>
              <a:t>현재 </a:t>
            </a:r>
            <a:r>
              <a:rPr lang="en-US" altLang="ko-KR" dirty="0"/>
              <a:t>layer node</a:t>
            </a:r>
            <a:r>
              <a:rPr lang="ko-KR" altLang="en-US" dirty="0"/>
              <a:t>수</a:t>
            </a:r>
            <a:endParaRPr lang="en-US" altLang="ko-KR" dirty="0"/>
          </a:p>
          <a:p>
            <a:r>
              <a:rPr lang="en-US" altLang="ko-KR" dirty="0"/>
              <a:t>=&gt;1600*10+10=</a:t>
            </a:r>
            <a:r>
              <a:rPr lang="en-US" altLang="ko-KR" dirty="0">
                <a:solidFill>
                  <a:srgbClr val="FF0000"/>
                </a:solidFill>
              </a:rPr>
              <a:t>16010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425268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059A14-24C8-72EF-98E4-94E75304115F}"/>
              </a:ext>
            </a:extLst>
          </p:cNvPr>
          <p:cNvSpPr txBox="1"/>
          <p:nvPr/>
        </p:nvSpPr>
        <p:spPr>
          <a:xfrm>
            <a:off x="8528903" y="246013"/>
            <a:ext cx="3201133" cy="147732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입력 층 </a:t>
            </a:r>
            <a:r>
              <a:rPr lang="en-US" altLang="ko-KR" dirty="0"/>
              <a:t>: 2</a:t>
            </a:r>
          </a:p>
          <a:p>
            <a:r>
              <a:rPr lang="ko-KR" altLang="en-US" dirty="0" err="1"/>
              <a:t>은닉층</a:t>
            </a:r>
            <a:r>
              <a:rPr lang="ko-KR" altLang="en-US" dirty="0"/>
              <a:t> </a:t>
            </a:r>
            <a:r>
              <a:rPr lang="en-US" altLang="ko-KR" dirty="0"/>
              <a:t>1  :  4 ( </a:t>
            </a:r>
            <a:r>
              <a:rPr lang="en-US" altLang="ko-KR" dirty="0" err="1"/>
              <a:t>relu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은닉층</a:t>
            </a:r>
            <a:r>
              <a:rPr lang="ko-KR" altLang="en-US" dirty="0"/>
              <a:t> </a:t>
            </a:r>
            <a:r>
              <a:rPr lang="en-US" altLang="ko-KR" dirty="0"/>
              <a:t>2  :  3 ( </a:t>
            </a:r>
            <a:r>
              <a:rPr lang="en-US" altLang="ko-KR" dirty="0" err="1"/>
              <a:t>relu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은닉층</a:t>
            </a:r>
            <a:r>
              <a:rPr lang="ko-KR" altLang="en-US" dirty="0"/>
              <a:t> </a:t>
            </a:r>
            <a:r>
              <a:rPr lang="en-US" altLang="ko-KR" dirty="0"/>
              <a:t>3  :  2 ( </a:t>
            </a:r>
            <a:r>
              <a:rPr lang="en-US" altLang="ko-KR" dirty="0" err="1"/>
              <a:t>relu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출력 층 </a:t>
            </a:r>
            <a:r>
              <a:rPr lang="en-US" altLang="ko-KR" dirty="0"/>
              <a:t> :  1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DBD617-59E0-2A87-DF1E-6E96D3A31137}"/>
              </a:ext>
            </a:extLst>
          </p:cNvPr>
          <p:cNvSpPr txBox="1"/>
          <p:nvPr/>
        </p:nvSpPr>
        <p:spPr>
          <a:xfrm>
            <a:off x="125505" y="399901"/>
            <a:ext cx="815238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 =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tf.keras.models.Sequential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tf.keras.layers.Dense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en-US" altLang="ko-KR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,)))</a:t>
            </a:r>
          </a:p>
          <a:p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tf.keras.layers.Dense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tf.keras.layers.Dense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tf.keras.layers.Dense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'sigmoid'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A0BB30-E6E0-BD0B-ED86-54257D3C4F8F}"/>
              </a:ext>
            </a:extLst>
          </p:cNvPr>
          <p:cNvSpPr txBox="1"/>
          <p:nvPr/>
        </p:nvSpPr>
        <p:spPr>
          <a:xfrm>
            <a:off x="177560" y="1723341"/>
            <a:ext cx="697107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_________________________________________________________________</a:t>
            </a:r>
          </a:p>
          <a:p>
            <a:r>
              <a:rPr lang="en-US" altLang="ko-KR" dirty="0"/>
              <a:t> Layer (type)                Output Shape              Param #   </a:t>
            </a:r>
          </a:p>
          <a:p>
            <a:endParaRPr lang="en-US" altLang="ko-KR" dirty="0"/>
          </a:p>
          <a:p>
            <a:r>
              <a:rPr lang="en-US" altLang="ko-KR" dirty="0"/>
              <a:t> dense_4 (Dense)             (None, 4)                 12        </a:t>
            </a:r>
          </a:p>
          <a:p>
            <a:r>
              <a:rPr lang="en-US" altLang="ko-KR" dirty="0"/>
              <a:t>                                                                 </a:t>
            </a:r>
          </a:p>
          <a:p>
            <a:r>
              <a:rPr lang="en-US" altLang="ko-KR" dirty="0"/>
              <a:t> dense_5 (Dense)             (None, 3)                 15        </a:t>
            </a:r>
          </a:p>
          <a:p>
            <a:r>
              <a:rPr lang="en-US" altLang="ko-KR" dirty="0"/>
              <a:t>                                                                 </a:t>
            </a:r>
          </a:p>
          <a:p>
            <a:r>
              <a:rPr lang="en-US" altLang="ko-KR" dirty="0"/>
              <a:t> dense_6 (Dense)             (None, 2)                 8         </a:t>
            </a:r>
          </a:p>
          <a:p>
            <a:r>
              <a:rPr lang="en-US" altLang="ko-KR" dirty="0"/>
              <a:t>                                                                 </a:t>
            </a:r>
          </a:p>
          <a:p>
            <a:r>
              <a:rPr lang="en-US" altLang="ko-KR" dirty="0"/>
              <a:t> dense_7 (Dense)             (None, 1)                 3         </a:t>
            </a:r>
          </a:p>
          <a:p>
            <a:r>
              <a:rPr lang="en-US" altLang="ko-KR" dirty="0"/>
              <a:t>                                                                 </a:t>
            </a:r>
          </a:p>
          <a:p>
            <a:r>
              <a:rPr lang="en-US" altLang="ko-KR" dirty="0"/>
              <a:t>total params: 38</a:t>
            </a:r>
          </a:p>
          <a:p>
            <a:r>
              <a:rPr lang="en-US" altLang="ko-KR" dirty="0"/>
              <a:t>Trainable params: 38</a:t>
            </a:r>
          </a:p>
          <a:p>
            <a:r>
              <a:rPr lang="en-US" altLang="ko-KR" dirty="0"/>
              <a:t>Non-trainable params: 0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72443E0-899B-EF47-D7F8-2657CB807DBF}"/>
              </a:ext>
            </a:extLst>
          </p:cNvPr>
          <p:cNvSpPr/>
          <p:nvPr/>
        </p:nvSpPr>
        <p:spPr>
          <a:xfrm>
            <a:off x="7548282" y="2734235"/>
            <a:ext cx="197224" cy="2061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ED0A30A-10FE-DDF1-1C9E-1A066A320E71}"/>
              </a:ext>
            </a:extLst>
          </p:cNvPr>
          <p:cNvSpPr/>
          <p:nvPr/>
        </p:nvSpPr>
        <p:spPr>
          <a:xfrm>
            <a:off x="7548282" y="3420036"/>
            <a:ext cx="197224" cy="2061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88A1633-1A1B-2024-619B-8ED8CB22F0AA}"/>
              </a:ext>
            </a:extLst>
          </p:cNvPr>
          <p:cNvSpPr/>
          <p:nvPr/>
        </p:nvSpPr>
        <p:spPr>
          <a:xfrm>
            <a:off x="8331679" y="2391649"/>
            <a:ext cx="197224" cy="20618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E3DE48A-2050-1076-FEDF-7E0CD75159F4}"/>
              </a:ext>
            </a:extLst>
          </p:cNvPr>
          <p:cNvSpPr/>
          <p:nvPr/>
        </p:nvSpPr>
        <p:spPr>
          <a:xfrm>
            <a:off x="8331679" y="2940424"/>
            <a:ext cx="197224" cy="20618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DE19307-76C1-DBB9-3FEB-607FD6E77261}"/>
              </a:ext>
            </a:extLst>
          </p:cNvPr>
          <p:cNvSpPr/>
          <p:nvPr/>
        </p:nvSpPr>
        <p:spPr>
          <a:xfrm>
            <a:off x="8340644" y="3530168"/>
            <a:ext cx="197224" cy="20618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DA69696-FAE5-F833-81B5-A90E0374F109}"/>
              </a:ext>
            </a:extLst>
          </p:cNvPr>
          <p:cNvSpPr/>
          <p:nvPr/>
        </p:nvSpPr>
        <p:spPr>
          <a:xfrm>
            <a:off x="8331679" y="4122278"/>
            <a:ext cx="197224" cy="20618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6243059-2DCC-D2BD-8B7B-9FB1B58CCC7A}"/>
              </a:ext>
            </a:extLst>
          </p:cNvPr>
          <p:cNvSpPr/>
          <p:nvPr/>
        </p:nvSpPr>
        <p:spPr>
          <a:xfrm>
            <a:off x="9012996" y="2616208"/>
            <a:ext cx="197224" cy="206189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6BCBB46-C074-004D-3AE7-1CFECA81967E}"/>
              </a:ext>
            </a:extLst>
          </p:cNvPr>
          <p:cNvSpPr/>
          <p:nvPr/>
        </p:nvSpPr>
        <p:spPr>
          <a:xfrm>
            <a:off x="9021959" y="3252703"/>
            <a:ext cx="197224" cy="206189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8B1C30A-78CD-100F-341E-2EECF40F1D48}"/>
              </a:ext>
            </a:extLst>
          </p:cNvPr>
          <p:cNvSpPr/>
          <p:nvPr/>
        </p:nvSpPr>
        <p:spPr>
          <a:xfrm>
            <a:off x="9048854" y="3907127"/>
            <a:ext cx="197224" cy="206189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1F529F9-BA26-E73D-236E-68068306CB66}"/>
              </a:ext>
            </a:extLst>
          </p:cNvPr>
          <p:cNvSpPr/>
          <p:nvPr/>
        </p:nvSpPr>
        <p:spPr>
          <a:xfrm>
            <a:off x="9730170" y="2956868"/>
            <a:ext cx="197224" cy="206189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7A8742B-B4AA-666F-5EEF-488725E51E5D}"/>
              </a:ext>
            </a:extLst>
          </p:cNvPr>
          <p:cNvSpPr/>
          <p:nvPr/>
        </p:nvSpPr>
        <p:spPr>
          <a:xfrm>
            <a:off x="9721205" y="3808516"/>
            <a:ext cx="197224" cy="206189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E1F0BE5-453B-83A3-7F7F-7A0EFDEEA39C}"/>
              </a:ext>
            </a:extLst>
          </p:cNvPr>
          <p:cNvSpPr/>
          <p:nvPr/>
        </p:nvSpPr>
        <p:spPr>
          <a:xfrm>
            <a:off x="10259088" y="3225808"/>
            <a:ext cx="197224" cy="2061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30AB6D-3A81-2E2B-C331-19AF9507CD46}"/>
              </a:ext>
            </a:extLst>
          </p:cNvPr>
          <p:cNvSpPr txBox="1"/>
          <p:nvPr/>
        </p:nvSpPr>
        <p:spPr>
          <a:xfrm>
            <a:off x="8052623" y="4857661"/>
            <a:ext cx="755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hidden1</a:t>
            </a:r>
            <a:endParaRPr lang="ko-KR" alt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396C4F4-F466-BF61-3DE1-2D5FC29B9C8A}"/>
              </a:ext>
            </a:extLst>
          </p:cNvPr>
          <p:cNvSpPr txBox="1"/>
          <p:nvPr/>
        </p:nvSpPr>
        <p:spPr>
          <a:xfrm>
            <a:off x="8769798" y="4849754"/>
            <a:ext cx="755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hidden2</a:t>
            </a:r>
            <a:endParaRPr lang="ko-KR" alt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C0036D-CC14-CCF8-3AE5-BE868ACE6880}"/>
              </a:ext>
            </a:extLst>
          </p:cNvPr>
          <p:cNvSpPr txBox="1"/>
          <p:nvPr/>
        </p:nvSpPr>
        <p:spPr>
          <a:xfrm>
            <a:off x="9486973" y="4857661"/>
            <a:ext cx="755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hidden3</a:t>
            </a:r>
            <a:endParaRPr lang="ko-KR" alt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B2C55CA-8965-583B-C336-2C2280B03AD4}"/>
              </a:ext>
            </a:extLst>
          </p:cNvPr>
          <p:cNvSpPr txBox="1"/>
          <p:nvPr/>
        </p:nvSpPr>
        <p:spPr>
          <a:xfrm>
            <a:off x="7245817" y="4848976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입력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57396FB-545E-584D-2C21-E93C1A2D3A1D}"/>
              </a:ext>
            </a:extLst>
          </p:cNvPr>
          <p:cNvSpPr txBox="1"/>
          <p:nvPr/>
        </p:nvSpPr>
        <p:spPr>
          <a:xfrm>
            <a:off x="10310449" y="486048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출력</a:t>
            </a:r>
            <a:endParaRPr lang="ko-KR" altLang="en-US" sz="1200" dirty="0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DEAB8A12-8D47-EBD8-CDBE-B816AF6D0C51}"/>
              </a:ext>
            </a:extLst>
          </p:cNvPr>
          <p:cNvCxnSpPr>
            <a:cxnSpLocks/>
          </p:cNvCxnSpPr>
          <p:nvPr/>
        </p:nvCxnSpPr>
        <p:spPr>
          <a:xfrm>
            <a:off x="8052623" y="2494743"/>
            <a:ext cx="0" cy="2068292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2FDADF0-9691-2CD8-0A01-7AC3DC1FB298}"/>
              </a:ext>
            </a:extLst>
          </p:cNvPr>
          <p:cNvCxnSpPr>
            <a:cxnSpLocks/>
          </p:cNvCxnSpPr>
          <p:nvPr/>
        </p:nvCxnSpPr>
        <p:spPr>
          <a:xfrm>
            <a:off x="8739838" y="2488984"/>
            <a:ext cx="0" cy="2068292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2D073CD-8772-D000-73BC-326CE7859EF3}"/>
              </a:ext>
            </a:extLst>
          </p:cNvPr>
          <p:cNvCxnSpPr>
            <a:cxnSpLocks/>
          </p:cNvCxnSpPr>
          <p:nvPr/>
        </p:nvCxnSpPr>
        <p:spPr>
          <a:xfrm>
            <a:off x="9525133" y="2597838"/>
            <a:ext cx="0" cy="2068292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17D25A89-B645-037A-6AAC-B52D697755FF}"/>
              </a:ext>
            </a:extLst>
          </p:cNvPr>
          <p:cNvCxnSpPr>
            <a:cxnSpLocks/>
          </p:cNvCxnSpPr>
          <p:nvPr/>
        </p:nvCxnSpPr>
        <p:spPr>
          <a:xfrm>
            <a:off x="10094006" y="2789369"/>
            <a:ext cx="0" cy="2068292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505C60A-3B9A-C23C-8B8A-CF45503BD009}"/>
              </a:ext>
            </a:extLst>
          </p:cNvPr>
          <p:cNvSpPr txBox="1"/>
          <p:nvPr/>
        </p:nvSpPr>
        <p:spPr>
          <a:xfrm>
            <a:off x="4006734" y="6116387"/>
            <a:ext cx="7968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Parameter </a:t>
            </a:r>
            <a:r>
              <a:rPr lang="ko-KR" altLang="en-US" dirty="0"/>
              <a:t>수 </a:t>
            </a:r>
            <a:r>
              <a:rPr lang="en-US" altLang="ko-KR" dirty="0"/>
              <a:t>= </a:t>
            </a:r>
            <a:r>
              <a:rPr lang="ko-KR" altLang="en-US" dirty="0"/>
              <a:t>앞 </a:t>
            </a:r>
            <a:r>
              <a:rPr lang="en-US" altLang="ko-KR" dirty="0"/>
              <a:t>layer node</a:t>
            </a:r>
            <a:r>
              <a:rPr lang="ko-KR" altLang="en-US" dirty="0"/>
              <a:t>수</a:t>
            </a:r>
            <a:r>
              <a:rPr lang="en-US" altLang="ko-KR" dirty="0"/>
              <a:t>* </a:t>
            </a:r>
            <a:r>
              <a:rPr lang="ko-KR" altLang="en-US" dirty="0"/>
              <a:t>현재  </a:t>
            </a:r>
            <a:r>
              <a:rPr lang="en-US" altLang="ko-KR" dirty="0"/>
              <a:t>layer node</a:t>
            </a:r>
            <a:r>
              <a:rPr lang="ko-KR" altLang="en-US" dirty="0"/>
              <a:t>수 </a:t>
            </a:r>
            <a:r>
              <a:rPr lang="en-US" altLang="ko-KR" dirty="0"/>
              <a:t>+ </a:t>
            </a:r>
            <a:r>
              <a:rPr lang="ko-KR" altLang="en-US" dirty="0"/>
              <a:t>현재 </a:t>
            </a:r>
            <a:r>
              <a:rPr lang="en-US" altLang="ko-KR" dirty="0"/>
              <a:t>layer node </a:t>
            </a:r>
            <a:r>
              <a:rPr lang="ko-KR" altLang="en-US" dirty="0"/>
              <a:t>수</a:t>
            </a:r>
          </a:p>
        </p:txBody>
      </p:sp>
    </p:spTree>
    <p:extLst>
      <p:ext uri="{BB962C8B-B14F-4D97-AF65-F5344CB8AC3E}">
        <p14:creationId xmlns:p14="http://schemas.microsoft.com/office/powerpoint/2010/main" val="325861967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87FA775B-C891-8375-CB09-738D6D0A8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/>
              <a:t>손 글씨 이미지 분류</a:t>
            </a:r>
            <a:r>
              <a:rPr lang="en-US" altLang="ko-KR" dirty="0"/>
              <a:t>- CNN </a:t>
            </a:r>
            <a:r>
              <a:rPr lang="ko-KR" altLang="en-US" dirty="0" err="1"/>
              <a:t>케라스</a:t>
            </a:r>
            <a:r>
              <a:rPr lang="ko-KR" altLang="en-US" dirty="0"/>
              <a:t>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16155B-3325-DC4A-C90C-D9E2002EE676}"/>
              </a:ext>
            </a:extLst>
          </p:cNvPr>
          <p:cNvSpPr txBox="1"/>
          <p:nvPr/>
        </p:nvSpPr>
        <p:spPr>
          <a:xfrm>
            <a:off x="135171" y="943241"/>
            <a:ext cx="5956412" cy="52322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from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tensorflow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import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keras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from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tensorflow.keras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import layers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17C96F-4AB8-D2FD-9982-731F726C79F6}"/>
              </a:ext>
            </a:extLst>
          </p:cNvPr>
          <p:cNvSpPr txBox="1"/>
          <p:nvPr/>
        </p:nvSpPr>
        <p:spPr>
          <a:xfrm>
            <a:off x="130755" y="1861114"/>
            <a:ext cx="5960828" cy="434968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no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input_shape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= (28, 28, 1)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model =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keras.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Sequential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[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keras.Input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(shape=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input_shape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layers.Conv2D(32,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kernel_size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=(3, 3), activation="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relu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layers.MaxPooling2D(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pool_size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=(2, 2)),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layers.Conv2D(64,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kernel_size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=(3, 3), activation="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relu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layers.MaxPooling2D(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pool_size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=(2, 2)),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layers.Flatten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layers.Dropout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(0.5),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layers.Dense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num_classes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activation="</a:t>
            </a: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softmax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93AF40-6906-A385-48F2-9EBBB5EB504D}"/>
              </a:ext>
            </a:extLst>
          </p:cNvPr>
          <p:cNvSpPr txBox="1"/>
          <p:nvPr/>
        </p:nvSpPr>
        <p:spPr>
          <a:xfrm>
            <a:off x="6385278" y="1100505"/>
            <a:ext cx="5587464" cy="415498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050"/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Model: "sequential"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_________________________________________________________________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Layer (type)                 Output Shape              Param # 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=========Model: "sequential"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_________________________________________________________________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Layer (type)                 Output Shape              Param # 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=====================================================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conv2d (Conv2D)              (None,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26, 26, 32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      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320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_________________________________________________________________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max_pooling2d (MaxPooling2D) (None,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13, 13, 32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       0       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_________________________________________________________________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conv2d_1 (Conv2D)            (None,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11, 11, 64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      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18496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_________________________________________________________________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max_pooling2d_1 (MaxPooling2 (None,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5, 5, 64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         0       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_________________________________________________________________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flatten (Flatten)            (None,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1600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             0       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_________________________________________________________________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dropout (Dropout)            (None,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1600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             0       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_________________________________________________________________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dense (Dense)                (None,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10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              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16010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======================================================Total params: 34,826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Trainable params: 34,826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Non-trainable params: 0</a:t>
            </a:r>
          </a:p>
        </p:txBody>
      </p:sp>
    </p:spTree>
    <p:extLst>
      <p:ext uri="{BB962C8B-B14F-4D97-AF65-F5344CB8AC3E}">
        <p14:creationId xmlns:p14="http://schemas.microsoft.com/office/powerpoint/2010/main" val="126647213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en-US" altLang="ko-KR" dirty="0"/>
              <a:t>Convolution</a:t>
            </a:r>
            <a:r>
              <a:rPr lang="ko-KR" altLang="en-US" dirty="0"/>
              <a:t> </a:t>
            </a:r>
            <a:r>
              <a:rPr lang="en-US" altLang="ko-KR" dirty="0"/>
              <a:t>Neural</a:t>
            </a:r>
            <a:r>
              <a:rPr lang="ko-KR" altLang="en-US" dirty="0"/>
              <a:t> </a:t>
            </a:r>
            <a:r>
              <a:rPr lang="en-US" altLang="ko-KR" dirty="0"/>
              <a:t>Network (CNN)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AA1219-FA79-49CF-ABE3-93C5F8AA8553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977C800-CC03-ACE9-92CC-2C933C9A0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4463" y="757796"/>
            <a:ext cx="11983362" cy="5342407"/>
          </a:xfrm>
        </p:spPr>
        <p:txBody>
          <a:bodyPr/>
          <a:lstStyle/>
          <a:p>
            <a:r>
              <a:rPr lang="ko-KR" altLang="en-US" dirty="0"/>
              <a:t>모델 디자인     </a:t>
            </a:r>
            <a:r>
              <a:rPr lang="en-US" altLang="ko-KR" dirty="0"/>
              <a:t>(</a:t>
            </a:r>
            <a:r>
              <a:rPr lang="en-US" altLang="ko-KR" dirty="0" err="1"/>
              <a:t>mnist_paratest.ipynb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CE210B-8845-4438-0707-E7D051B1D443}"/>
              </a:ext>
            </a:extLst>
          </p:cNvPr>
          <p:cNvSpPr txBox="1"/>
          <p:nvPr/>
        </p:nvSpPr>
        <p:spPr>
          <a:xfrm>
            <a:off x="5989846" y="1364981"/>
            <a:ext cx="64042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/>
              <a:t>________________________________________________________________</a:t>
            </a:r>
          </a:p>
          <a:p>
            <a:r>
              <a:rPr lang="en-US" altLang="ko-KR" sz="1100" dirty="0"/>
              <a:t> Layer (type)                Output Shape              Param #   </a:t>
            </a:r>
          </a:p>
          <a:p>
            <a:r>
              <a:rPr lang="en-US" altLang="ko-KR" sz="1100" dirty="0"/>
              <a:t>=================================================================</a:t>
            </a:r>
          </a:p>
          <a:p>
            <a:r>
              <a:rPr lang="en-US" altLang="ko-KR" sz="1100" dirty="0"/>
              <a:t> conv2d_3 (Conv2D)           (None, 26, 26, 16)        160       </a:t>
            </a:r>
          </a:p>
          <a:p>
            <a:r>
              <a:rPr lang="en-US" altLang="ko-KR" sz="1100" dirty="0"/>
              <a:t>                                                                 </a:t>
            </a:r>
          </a:p>
          <a:p>
            <a:r>
              <a:rPr lang="en-US" altLang="ko-KR" sz="1100" dirty="0"/>
              <a:t> max_pooling2d_2 (</a:t>
            </a:r>
            <a:r>
              <a:rPr lang="en-US" altLang="ko-KR" sz="1100" dirty="0" err="1"/>
              <a:t>MaxPooling</a:t>
            </a:r>
            <a:r>
              <a:rPr lang="en-US" altLang="ko-KR" sz="1100" dirty="0"/>
              <a:t>  (None, 13, 13, 16)       0         </a:t>
            </a:r>
          </a:p>
          <a:p>
            <a:r>
              <a:rPr lang="en-US" altLang="ko-KR" sz="1100" dirty="0"/>
              <a:t> 2D)                                                             </a:t>
            </a:r>
          </a:p>
          <a:p>
            <a:r>
              <a:rPr lang="en-US" altLang="ko-KR" sz="1100" dirty="0"/>
              <a:t>                                                                 </a:t>
            </a:r>
          </a:p>
          <a:p>
            <a:r>
              <a:rPr lang="en-US" altLang="ko-KR" sz="1100" dirty="0"/>
              <a:t> conv2d_4 (Conv2D)           (None, 13, 13, 32)        4640      </a:t>
            </a:r>
          </a:p>
          <a:p>
            <a:r>
              <a:rPr lang="en-US" altLang="ko-KR" sz="1100" dirty="0"/>
              <a:t>                                                                 </a:t>
            </a:r>
          </a:p>
          <a:p>
            <a:r>
              <a:rPr lang="en-US" altLang="ko-KR" sz="1100" dirty="0"/>
              <a:t> max_pooling2d_3 (</a:t>
            </a:r>
            <a:r>
              <a:rPr lang="en-US" altLang="ko-KR" sz="1100" dirty="0" err="1"/>
              <a:t>MaxPooling</a:t>
            </a:r>
            <a:r>
              <a:rPr lang="en-US" altLang="ko-KR" sz="1100" dirty="0"/>
              <a:t>  (None, 6, 6, 32)         0         </a:t>
            </a:r>
          </a:p>
          <a:p>
            <a:r>
              <a:rPr lang="en-US" altLang="ko-KR" sz="1100" dirty="0"/>
              <a:t> 2D)                                                             </a:t>
            </a:r>
          </a:p>
          <a:p>
            <a:r>
              <a:rPr lang="en-US" altLang="ko-KR" sz="1100" dirty="0"/>
              <a:t>                                                                 </a:t>
            </a:r>
          </a:p>
          <a:p>
            <a:r>
              <a:rPr lang="en-US" altLang="ko-KR" sz="1100" dirty="0"/>
              <a:t> conv2d_5 (Conv2D)           (None, 4, 4, 64)          18496     </a:t>
            </a:r>
          </a:p>
          <a:p>
            <a:r>
              <a:rPr lang="en-US" altLang="ko-KR" sz="1100" dirty="0"/>
              <a:t>                                                                 </a:t>
            </a:r>
          </a:p>
          <a:p>
            <a:r>
              <a:rPr lang="en-US" altLang="ko-KR" sz="1100" dirty="0"/>
              <a:t> flatten_1 (Flatten)         (None, 1024)              0         </a:t>
            </a:r>
          </a:p>
          <a:p>
            <a:r>
              <a:rPr lang="en-US" altLang="ko-KR" sz="1100" dirty="0"/>
              <a:t>                                                                 </a:t>
            </a:r>
          </a:p>
          <a:p>
            <a:r>
              <a:rPr lang="en-US" altLang="ko-KR" sz="1100" dirty="0"/>
              <a:t> dense_2 (Dense)             (None, 64)                65600     </a:t>
            </a:r>
          </a:p>
          <a:p>
            <a:r>
              <a:rPr lang="en-US" altLang="ko-KR" sz="1100" dirty="0"/>
              <a:t>                                                                 </a:t>
            </a:r>
          </a:p>
          <a:p>
            <a:r>
              <a:rPr lang="en-US" altLang="ko-KR" sz="1100" dirty="0"/>
              <a:t> dense_3 (Dense)             (None, 10)                650       </a:t>
            </a:r>
          </a:p>
          <a:p>
            <a:r>
              <a:rPr lang="en-US" altLang="ko-KR" sz="1100" dirty="0"/>
              <a:t>                                                                 </a:t>
            </a:r>
          </a:p>
          <a:p>
            <a:r>
              <a:rPr lang="en-US" altLang="ko-KR" sz="1100" dirty="0"/>
              <a:t>=================================================================</a:t>
            </a:r>
            <a:endParaRPr lang="ko-KR" altLang="en-US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1CC414-A2CD-9FBD-F299-758754C801C0}"/>
              </a:ext>
            </a:extLst>
          </p:cNvPr>
          <p:cNvSpPr txBox="1"/>
          <p:nvPr/>
        </p:nvSpPr>
        <p:spPr>
          <a:xfrm>
            <a:off x="53520" y="1816091"/>
            <a:ext cx="618710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en-US" altLang="ko-KR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28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28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en-US" altLang="ko-K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layers.Input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(shape=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(layers.Conv2D(</a:t>
            </a:r>
            <a:r>
              <a:rPr lang="en-US" altLang="ko-KR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16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(</a:t>
            </a:r>
            <a:r>
              <a:rPr lang="en-US" altLang="ko-KR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 activation=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(layers.MaxPooling2D((</a:t>
            </a:r>
            <a:r>
              <a:rPr lang="en-US" altLang="ko-KR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)))</a:t>
            </a:r>
          </a:p>
          <a:p>
            <a:r>
              <a:rPr lang="en-US" altLang="ko-K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(layers.Conv2D(</a:t>
            </a:r>
            <a:r>
              <a:rPr lang="en-US" altLang="ko-KR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32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(</a:t>
            </a:r>
            <a:r>
              <a:rPr lang="en-US" altLang="ko-KR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 activation=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,padding=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'same'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(layers.MaxPooling2D((</a:t>
            </a:r>
            <a:r>
              <a:rPr lang="en-US" altLang="ko-KR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)))</a:t>
            </a:r>
          </a:p>
          <a:p>
            <a:r>
              <a:rPr lang="en-US" altLang="ko-K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(layers.Conv2D(</a:t>
            </a:r>
            <a:r>
              <a:rPr lang="en-US" altLang="ko-KR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64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(</a:t>
            </a:r>
            <a:r>
              <a:rPr lang="en-US" altLang="ko-KR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 activation=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br>
              <a:rPr lang="en-US" altLang="ko-K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layers.Flatten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</a:t>
            </a:r>
          </a:p>
          <a:p>
            <a:r>
              <a:rPr lang="en-US" altLang="ko-K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layers.Dense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64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layers.Dense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softmax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br>
              <a:rPr lang="en-US" altLang="ko-K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en-US" altLang="ko-K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75ACEC-4A96-7CE3-5A0E-2BDFEA14CC3D}"/>
              </a:ext>
            </a:extLst>
          </p:cNvPr>
          <p:cNvSpPr txBox="1"/>
          <p:nvPr/>
        </p:nvSpPr>
        <p:spPr>
          <a:xfrm>
            <a:off x="6495943" y="890197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과제</a:t>
            </a:r>
            <a:r>
              <a:rPr lang="en-US" altLang="ko-KR" dirty="0"/>
              <a:t>2)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6550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1B0D94-5646-4762-BE70-9E7A5F96C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피마 인디언 데이터 분석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14ECF91-B5D4-48F8-BF37-79D9302F6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489" y="1519626"/>
            <a:ext cx="6247462" cy="2275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7C5B53-5593-410B-A51F-78E0BB9EDD77}"/>
              </a:ext>
            </a:extLst>
          </p:cNvPr>
          <p:cNvSpPr txBox="1"/>
          <p:nvPr/>
        </p:nvSpPr>
        <p:spPr>
          <a:xfrm>
            <a:off x="479001" y="5380335"/>
            <a:ext cx="4713507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b="1" dirty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표 </a:t>
            </a:r>
            <a:r>
              <a:rPr lang="en-US" altLang="ko-KR" sz="1400" b="1" dirty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11-1 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피마 인디언 데이터의 샘플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속성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 구분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3863E26-C280-4B44-BBCD-85E463123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44388" y="2036279"/>
            <a:ext cx="5235123" cy="351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441048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en-US" altLang="ko-KR" dirty="0"/>
              <a:t>Convolution</a:t>
            </a:r>
            <a:r>
              <a:rPr lang="ko-KR" altLang="en-US" dirty="0"/>
              <a:t> </a:t>
            </a:r>
            <a:r>
              <a:rPr lang="en-US" altLang="ko-KR" dirty="0"/>
              <a:t>Neural</a:t>
            </a:r>
            <a:r>
              <a:rPr lang="ko-KR" altLang="en-US" dirty="0"/>
              <a:t> </a:t>
            </a:r>
            <a:r>
              <a:rPr lang="en-US" altLang="ko-KR" dirty="0"/>
              <a:t>Network (CNN)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AA1219-FA79-49CF-ABE3-93C5F8AA8553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977C800-CC03-ACE9-92CC-2C933C9A0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4463" y="757796"/>
            <a:ext cx="11983362" cy="5342407"/>
          </a:xfrm>
        </p:spPr>
        <p:txBody>
          <a:bodyPr/>
          <a:lstStyle/>
          <a:p>
            <a:r>
              <a:rPr lang="ko-KR" altLang="en-US" dirty="0"/>
              <a:t>모델 디자인     </a:t>
            </a:r>
            <a:r>
              <a:rPr lang="en-US" altLang="ko-KR" dirty="0"/>
              <a:t>(</a:t>
            </a:r>
            <a:r>
              <a:rPr lang="en-US" altLang="ko-KR" dirty="0" err="1"/>
              <a:t>mnist_paratest.ipynb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07F458-E582-7DA5-0D9A-04FE475C1E76}"/>
              </a:ext>
            </a:extLst>
          </p:cNvPr>
          <p:cNvSpPr txBox="1"/>
          <p:nvPr/>
        </p:nvSpPr>
        <p:spPr>
          <a:xfrm>
            <a:off x="6281529" y="1594328"/>
            <a:ext cx="544664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 Layer (type)                Output Shape              Param #   </a:t>
            </a:r>
          </a:p>
          <a:p>
            <a:r>
              <a:rPr lang="en-US" altLang="ko-KR" sz="1400" dirty="0"/>
              <a:t>======================================</a:t>
            </a:r>
          </a:p>
          <a:p>
            <a:r>
              <a:rPr lang="en-US" altLang="ko-KR" sz="1400" dirty="0"/>
              <a:t> conv2d (Conv2D)             (None, 28, 28, 32)        320       </a:t>
            </a:r>
          </a:p>
          <a:p>
            <a:r>
              <a:rPr lang="en-US" altLang="ko-KR" sz="1400" dirty="0"/>
              <a:t>                                                                 </a:t>
            </a:r>
          </a:p>
          <a:p>
            <a:r>
              <a:rPr lang="en-US" altLang="ko-KR" sz="1400" dirty="0"/>
              <a:t> max_pooling2d (MaxPooling2D  (None, 14, 14, 32)       0         </a:t>
            </a:r>
          </a:p>
          <a:p>
            <a:r>
              <a:rPr lang="en-US" altLang="ko-KR" sz="1400" dirty="0"/>
              <a:t>                                                                 </a:t>
            </a:r>
          </a:p>
          <a:p>
            <a:r>
              <a:rPr lang="en-US" altLang="ko-KR" sz="1400" dirty="0"/>
              <a:t> conv2d_1 (Conv2D)           (None, 10, 10, 64)        51264     </a:t>
            </a:r>
          </a:p>
          <a:p>
            <a:r>
              <a:rPr lang="en-US" altLang="ko-KR" sz="1400" dirty="0"/>
              <a:t>                                                                 </a:t>
            </a:r>
          </a:p>
          <a:p>
            <a:r>
              <a:rPr lang="en-US" altLang="ko-KR" sz="1400" dirty="0"/>
              <a:t> max_pooling2d_1 (</a:t>
            </a:r>
            <a:r>
              <a:rPr lang="en-US" altLang="ko-KR" sz="1400" dirty="0" err="1"/>
              <a:t>MaxPooling</a:t>
            </a:r>
            <a:r>
              <a:rPr lang="en-US" altLang="ko-KR" sz="1400" dirty="0"/>
              <a:t>  (None, 5, 5, 64)         0         </a:t>
            </a:r>
          </a:p>
          <a:p>
            <a:r>
              <a:rPr lang="en-US" altLang="ko-KR" sz="1400" dirty="0"/>
              <a:t> 2D)                                                             </a:t>
            </a:r>
          </a:p>
          <a:p>
            <a:r>
              <a:rPr lang="en-US" altLang="ko-KR" sz="1400" dirty="0"/>
              <a:t>                                                                 </a:t>
            </a:r>
          </a:p>
          <a:p>
            <a:r>
              <a:rPr lang="en-US" altLang="ko-KR" sz="1400" dirty="0"/>
              <a:t> conv2d_2 (Conv2D)           (None, 3, 3, 128)         73856     </a:t>
            </a:r>
          </a:p>
          <a:p>
            <a:r>
              <a:rPr lang="en-US" altLang="ko-KR" sz="1400" dirty="0"/>
              <a:t>                                                                 </a:t>
            </a:r>
          </a:p>
          <a:p>
            <a:r>
              <a:rPr lang="en-US" altLang="ko-KR" sz="1400" dirty="0"/>
              <a:t> flatten (Flatten)           (None, 1152)              0         </a:t>
            </a:r>
          </a:p>
          <a:p>
            <a:r>
              <a:rPr lang="en-US" altLang="ko-KR" sz="1400" dirty="0"/>
              <a:t>                                                                 </a:t>
            </a:r>
          </a:p>
          <a:p>
            <a:r>
              <a:rPr lang="en-US" altLang="ko-KR" sz="1400" dirty="0"/>
              <a:t> dense (Dense)               (None, 64)                73792     </a:t>
            </a:r>
          </a:p>
          <a:p>
            <a:r>
              <a:rPr lang="en-US" altLang="ko-KR" sz="1400" dirty="0"/>
              <a:t>                                                                 </a:t>
            </a:r>
          </a:p>
          <a:p>
            <a:r>
              <a:rPr lang="en-US" altLang="ko-KR" sz="1400" dirty="0"/>
              <a:t> dense_1 (Dense)             (None, 10)                650 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B1BC9A-0AF3-55CE-03F5-18AE1BEC80FE}"/>
              </a:ext>
            </a:extLst>
          </p:cNvPr>
          <p:cNvSpPr txBox="1"/>
          <p:nvPr/>
        </p:nvSpPr>
        <p:spPr>
          <a:xfrm>
            <a:off x="372676" y="1749703"/>
            <a:ext cx="5441715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 err="1"/>
              <a:t>input_shape</a:t>
            </a:r>
            <a:r>
              <a:rPr lang="en-US" altLang="ko-KR" sz="1600" dirty="0"/>
              <a:t>=(28,28,1)</a:t>
            </a:r>
          </a:p>
          <a:p>
            <a:endParaRPr lang="en-US" altLang="ko-KR" sz="1600" dirty="0"/>
          </a:p>
          <a:p>
            <a:r>
              <a:rPr lang="en-US" altLang="ko-KR" sz="1600" dirty="0" err="1"/>
              <a:t>model.add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layers.Input</a:t>
            </a:r>
            <a:r>
              <a:rPr lang="en-US" altLang="ko-KR" sz="1600" dirty="0"/>
              <a:t>(shape=</a:t>
            </a:r>
            <a:r>
              <a:rPr lang="en-US" altLang="ko-KR" sz="1600" dirty="0" err="1"/>
              <a:t>input_shape</a:t>
            </a:r>
            <a:r>
              <a:rPr lang="en-US" altLang="ko-KR" sz="1600" dirty="0"/>
              <a:t>))</a:t>
            </a:r>
          </a:p>
          <a:p>
            <a:r>
              <a:rPr lang="en-US" altLang="ko-KR" sz="1600" dirty="0" err="1"/>
              <a:t>model.add</a:t>
            </a:r>
            <a:r>
              <a:rPr lang="en-US" altLang="ko-KR" sz="1600" dirty="0"/>
              <a:t>(layers.Conv2D(32, (3, 3), activation='</a:t>
            </a:r>
            <a:r>
              <a:rPr lang="en-US" altLang="ko-KR" sz="1600" dirty="0" err="1"/>
              <a:t>relu</a:t>
            </a:r>
            <a:r>
              <a:rPr lang="en-US" altLang="ko-KR" sz="1600" dirty="0"/>
              <a:t>',padding='same'))</a:t>
            </a:r>
          </a:p>
          <a:p>
            <a:r>
              <a:rPr lang="en-US" altLang="ko-KR" sz="1600" dirty="0" err="1"/>
              <a:t>model.add</a:t>
            </a:r>
            <a:r>
              <a:rPr lang="en-US" altLang="ko-KR" sz="1600" dirty="0"/>
              <a:t>(layers.MaxPooling2D((2, 2)))</a:t>
            </a:r>
          </a:p>
          <a:p>
            <a:r>
              <a:rPr lang="en-US" altLang="ko-KR" sz="1600" dirty="0" err="1"/>
              <a:t>model.add</a:t>
            </a:r>
            <a:r>
              <a:rPr lang="en-US" altLang="ko-KR" sz="1600" dirty="0"/>
              <a:t>(layers.Conv2D(64, (5, 5), activation='</a:t>
            </a:r>
            <a:r>
              <a:rPr lang="en-US" altLang="ko-KR" sz="1600" dirty="0" err="1"/>
              <a:t>relu</a:t>
            </a:r>
            <a:r>
              <a:rPr lang="en-US" altLang="ko-KR" sz="1600" dirty="0"/>
              <a:t>'))</a:t>
            </a:r>
          </a:p>
          <a:p>
            <a:r>
              <a:rPr lang="en-US" altLang="ko-KR" sz="1600" dirty="0" err="1"/>
              <a:t>model.add</a:t>
            </a:r>
            <a:r>
              <a:rPr lang="en-US" altLang="ko-KR" sz="1600" dirty="0"/>
              <a:t>(layers.MaxPooling2D((2, 2)))</a:t>
            </a:r>
          </a:p>
          <a:p>
            <a:r>
              <a:rPr lang="en-US" altLang="ko-KR" sz="1600" dirty="0" err="1"/>
              <a:t>model.add</a:t>
            </a:r>
            <a:r>
              <a:rPr lang="en-US" altLang="ko-KR" sz="1600" dirty="0"/>
              <a:t>(layers.Conv2D(128, (3, 3), activation='</a:t>
            </a:r>
            <a:r>
              <a:rPr lang="en-US" altLang="ko-KR" sz="1600" dirty="0" err="1"/>
              <a:t>relu</a:t>
            </a:r>
            <a:r>
              <a:rPr lang="en-US" altLang="ko-KR" sz="1600" dirty="0"/>
              <a:t>'))</a:t>
            </a:r>
          </a:p>
          <a:p>
            <a:endParaRPr lang="en-US" altLang="ko-KR" sz="1600" dirty="0"/>
          </a:p>
          <a:p>
            <a:r>
              <a:rPr lang="en-US" altLang="ko-KR" sz="1600" dirty="0" err="1"/>
              <a:t>model.add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layers.Flatten</a:t>
            </a:r>
            <a:r>
              <a:rPr lang="en-US" altLang="ko-KR" sz="1600" dirty="0"/>
              <a:t>())</a:t>
            </a:r>
          </a:p>
          <a:p>
            <a:r>
              <a:rPr lang="en-US" altLang="ko-KR" sz="1600" dirty="0" err="1"/>
              <a:t>model.add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layers.Dense</a:t>
            </a:r>
            <a:r>
              <a:rPr lang="en-US" altLang="ko-KR" sz="1600" dirty="0"/>
              <a:t>(64, activation='</a:t>
            </a:r>
            <a:r>
              <a:rPr lang="en-US" altLang="ko-KR" sz="1600" dirty="0" err="1"/>
              <a:t>relu</a:t>
            </a:r>
            <a:r>
              <a:rPr lang="en-US" altLang="ko-KR" sz="1600" dirty="0"/>
              <a:t>'))</a:t>
            </a:r>
          </a:p>
          <a:p>
            <a:r>
              <a:rPr lang="en-US" altLang="ko-KR" sz="1600" dirty="0" err="1"/>
              <a:t>model.add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layers.Dense</a:t>
            </a:r>
            <a:r>
              <a:rPr lang="en-US" altLang="ko-KR" sz="1600" dirty="0"/>
              <a:t>(10, activation='</a:t>
            </a:r>
            <a:r>
              <a:rPr lang="en-US" altLang="ko-KR" sz="1600" dirty="0" err="1"/>
              <a:t>softmax</a:t>
            </a:r>
            <a:r>
              <a:rPr lang="en-US" altLang="ko-KR" sz="1600" dirty="0"/>
              <a:t>'))</a:t>
            </a:r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34FB33-215D-7AAE-E7E4-CCF54002FE75}"/>
              </a:ext>
            </a:extLst>
          </p:cNvPr>
          <p:cNvSpPr txBox="1"/>
          <p:nvPr/>
        </p:nvSpPr>
        <p:spPr>
          <a:xfrm>
            <a:off x="6784178" y="943057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과제</a:t>
            </a:r>
            <a:r>
              <a:rPr lang="en-US" altLang="ko-KR" dirty="0"/>
              <a:t>3)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877839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ko-KR" altLang="en-US" dirty="0" err="1"/>
              <a:t>컨벌루션</a:t>
            </a:r>
            <a:r>
              <a:rPr lang="ko-KR" altLang="en-US" dirty="0"/>
              <a:t> 신경망 </a:t>
            </a:r>
            <a:r>
              <a:rPr lang="en-US" altLang="ko-KR" dirty="0"/>
              <a:t>(CNN: Convolutional Neural Network)</a:t>
            </a:r>
            <a:r>
              <a:rPr lang="ko-KR" alt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AA1219-FA79-49CF-ABE3-93C5F8AA8553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6C2ED5E8-AF66-949C-32E3-48382827AA5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00643" y="1582085"/>
            <a:ext cx="9397317" cy="402306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B4CC28-5F1A-F237-F280-F9696F4B6D45}"/>
              </a:ext>
            </a:extLst>
          </p:cNvPr>
          <p:cNvSpPr txBox="1"/>
          <p:nvPr/>
        </p:nvSpPr>
        <p:spPr>
          <a:xfrm>
            <a:off x="1465006" y="5840361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stride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183501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964393-1C09-ABC7-A50D-D43B1A04B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컨벌루션</a:t>
            </a:r>
            <a:r>
              <a:rPr lang="ko-KR" altLang="en-US" dirty="0"/>
              <a:t> </a:t>
            </a:r>
            <a:r>
              <a:rPr lang="en-US" altLang="ko-KR" dirty="0"/>
              <a:t>(Convolution) </a:t>
            </a:r>
            <a:r>
              <a:rPr lang="ko-KR" altLang="en-US" dirty="0"/>
              <a:t>계산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711578-A965-8F82-5646-40D040D17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60" y="892782"/>
            <a:ext cx="7218989" cy="42309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92B2A8-C21E-DF34-29E5-711BE133BBCD}"/>
              </a:ext>
            </a:extLst>
          </p:cNvPr>
          <p:cNvSpPr txBox="1"/>
          <p:nvPr/>
        </p:nvSpPr>
        <p:spPr>
          <a:xfrm>
            <a:off x="5700346" y="1823101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0*4+0*0+0*0+0*0+1*0+1*0+0*0+1*0+2*-4= -8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03A1F-A25C-E8D4-ADA2-DF0503DE338C}"/>
              </a:ext>
            </a:extLst>
          </p:cNvPr>
          <p:cNvSpPr txBox="1"/>
          <p:nvPr/>
        </p:nvSpPr>
        <p:spPr>
          <a:xfrm>
            <a:off x="5058561" y="1216404"/>
            <a:ext cx="2901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컨벌루션</a:t>
            </a:r>
            <a:r>
              <a:rPr lang="ko-KR" altLang="en-US" dirty="0"/>
              <a:t>  연산 수행 결과 </a:t>
            </a:r>
          </a:p>
        </p:txBody>
      </p:sp>
    </p:spTree>
    <p:extLst>
      <p:ext uri="{BB962C8B-B14F-4D97-AF65-F5344CB8AC3E}">
        <p14:creationId xmlns:p14="http://schemas.microsoft.com/office/powerpoint/2010/main" val="158531445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964393-1C09-ABC7-A50D-D43B1A04B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컨벌루션</a:t>
            </a:r>
            <a:r>
              <a:rPr lang="ko-KR" altLang="en-US" dirty="0"/>
              <a:t> </a:t>
            </a:r>
            <a:r>
              <a:rPr lang="en-US" altLang="ko-KR" dirty="0"/>
              <a:t>(Convolution) </a:t>
            </a:r>
            <a:r>
              <a:rPr lang="ko-KR" altLang="en-US" dirty="0"/>
              <a:t>계산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03A1F-A25C-E8D4-ADA2-DF0503DE338C}"/>
              </a:ext>
            </a:extLst>
          </p:cNvPr>
          <p:cNvSpPr txBox="1"/>
          <p:nvPr/>
        </p:nvSpPr>
        <p:spPr>
          <a:xfrm>
            <a:off x="300824" y="1207668"/>
            <a:ext cx="11539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다음과 같은 입력에서 </a:t>
            </a:r>
            <a:r>
              <a:rPr lang="en-US" altLang="ko-KR" dirty="0"/>
              <a:t>(3,3) </a:t>
            </a:r>
            <a:r>
              <a:rPr lang="ko-KR" altLang="en-US" dirty="0"/>
              <a:t>커널과 </a:t>
            </a:r>
            <a:r>
              <a:rPr lang="en-US" altLang="ko-KR" dirty="0"/>
              <a:t>valid </a:t>
            </a:r>
            <a:r>
              <a:rPr lang="ko-KR" altLang="en-US" dirty="0"/>
              <a:t>패딩으로 </a:t>
            </a:r>
            <a:r>
              <a:rPr lang="ko-KR" altLang="en-US" dirty="0" err="1"/>
              <a:t>컨벌루션을</a:t>
            </a:r>
            <a:r>
              <a:rPr lang="ko-KR" altLang="en-US" dirty="0"/>
              <a:t> 수행합니다</a:t>
            </a:r>
            <a:r>
              <a:rPr lang="en-US" altLang="ko-KR" dirty="0"/>
              <a:t>.   </a:t>
            </a:r>
            <a:r>
              <a:rPr lang="ko-KR" altLang="en-US" dirty="0" err="1"/>
              <a:t>컨벌루션의</a:t>
            </a:r>
            <a:r>
              <a:rPr lang="ko-KR" altLang="en-US" dirty="0"/>
              <a:t> 결과를 계산해 </a:t>
            </a:r>
            <a:r>
              <a:rPr lang="ko-KR" altLang="en-US" dirty="0" err="1"/>
              <a:t>보시오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57CC82F-4E84-52C9-D7EC-754A71C785D7}"/>
              </a:ext>
            </a:extLst>
          </p:cNvPr>
          <p:cNvGraphicFramePr>
            <a:graphicFrameLocks noGrp="1"/>
          </p:cNvGraphicFramePr>
          <p:nvPr/>
        </p:nvGraphicFramePr>
        <p:xfrm>
          <a:off x="780177" y="2342739"/>
          <a:ext cx="2214695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2939">
                  <a:extLst>
                    <a:ext uri="{9D8B030D-6E8A-4147-A177-3AD203B41FA5}">
                      <a16:colId xmlns:a16="http://schemas.microsoft.com/office/drawing/2014/main" val="3386897318"/>
                    </a:ext>
                  </a:extLst>
                </a:gridCol>
                <a:gridCol w="442939">
                  <a:extLst>
                    <a:ext uri="{9D8B030D-6E8A-4147-A177-3AD203B41FA5}">
                      <a16:colId xmlns:a16="http://schemas.microsoft.com/office/drawing/2014/main" val="3288386800"/>
                    </a:ext>
                  </a:extLst>
                </a:gridCol>
                <a:gridCol w="442939">
                  <a:extLst>
                    <a:ext uri="{9D8B030D-6E8A-4147-A177-3AD203B41FA5}">
                      <a16:colId xmlns:a16="http://schemas.microsoft.com/office/drawing/2014/main" val="1419917343"/>
                    </a:ext>
                  </a:extLst>
                </a:gridCol>
                <a:gridCol w="442939">
                  <a:extLst>
                    <a:ext uri="{9D8B030D-6E8A-4147-A177-3AD203B41FA5}">
                      <a16:colId xmlns:a16="http://schemas.microsoft.com/office/drawing/2014/main" val="543357827"/>
                    </a:ext>
                  </a:extLst>
                </a:gridCol>
                <a:gridCol w="442939">
                  <a:extLst>
                    <a:ext uri="{9D8B030D-6E8A-4147-A177-3AD203B41FA5}">
                      <a16:colId xmlns:a16="http://schemas.microsoft.com/office/drawing/2014/main" val="2868709933"/>
                    </a:ext>
                  </a:extLst>
                </a:gridCol>
              </a:tblGrid>
              <a:tr h="3544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107351"/>
                  </a:ext>
                </a:extLst>
              </a:tr>
              <a:tr h="3544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574803"/>
                  </a:ext>
                </a:extLst>
              </a:tr>
              <a:tr h="3544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233390"/>
                  </a:ext>
                </a:extLst>
              </a:tr>
              <a:tr h="3544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8713732"/>
                  </a:ext>
                </a:extLst>
              </a:tr>
              <a:tr h="3544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401689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42553FCF-F733-0D94-64CB-906B093944D9}"/>
              </a:ext>
            </a:extLst>
          </p:cNvPr>
          <p:cNvGraphicFramePr>
            <a:graphicFrameLocks noGrp="1"/>
          </p:cNvGraphicFramePr>
          <p:nvPr/>
        </p:nvGraphicFramePr>
        <p:xfrm>
          <a:off x="4698765" y="2361728"/>
          <a:ext cx="126580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1936">
                  <a:extLst>
                    <a:ext uri="{9D8B030D-6E8A-4147-A177-3AD203B41FA5}">
                      <a16:colId xmlns:a16="http://schemas.microsoft.com/office/drawing/2014/main" val="956471682"/>
                    </a:ext>
                  </a:extLst>
                </a:gridCol>
                <a:gridCol w="421936">
                  <a:extLst>
                    <a:ext uri="{9D8B030D-6E8A-4147-A177-3AD203B41FA5}">
                      <a16:colId xmlns:a16="http://schemas.microsoft.com/office/drawing/2014/main" val="1732440239"/>
                    </a:ext>
                  </a:extLst>
                </a:gridCol>
                <a:gridCol w="421936">
                  <a:extLst>
                    <a:ext uri="{9D8B030D-6E8A-4147-A177-3AD203B41FA5}">
                      <a16:colId xmlns:a16="http://schemas.microsoft.com/office/drawing/2014/main" val="287923306"/>
                    </a:ext>
                  </a:extLst>
                </a:gridCol>
              </a:tblGrid>
              <a:tr h="361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440112"/>
                  </a:ext>
                </a:extLst>
              </a:tr>
              <a:tr h="361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236855"/>
                  </a:ext>
                </a:extLst>
              </a:tr>
              <a:tr h="361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29476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70B063CF-2E19-0AB1-CC32-AF809981B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1250" y="2119861"/>
            <a:ext cx="3303510" cy="26782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430D04-89BD-440A-CC8E-A8AD73ACBAB3}"/>
              </a:ext>
            </a:extLst>
          </p:cNvPr>
          <p:cNvSpPr txBox="1"/>
          <p:nvPr/>
        </p:nvSpPr>
        <p:spPr>
          <a:xfrm>
            <a:off x="1803632" y="4937278"/>
            <a:ext cx="5657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3*2+5*2+8*2+9+2+4=6+10+16+9+2+4=32+15=47</a:t>
            </a:r>
            <a:endParaRPr lang="ko-KR" altLang="en-US" dirty="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F7130E31-6793-3261-BEAE-B10DC59B6CCB}"/>
              </a:ext>
            </a:extLst>
          </p:cNvPr>
          <p:cNvSpPr/>
          <p:nvPr/>
        </p:nvSpPr>
        <p:spPr>
          <a:xfrm>
            <a:off x="6712878" y="2973636"/>
            <a:ext cx="1042220" cy="6685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72290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964393-1C09-ABC7-A50D-D43B1A04B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풀링</a:t>
            </a:r>
            <a:r>
              <a:rPr lang="ko-KR" altLang="en-US" dirty="0"/>
              <a:t> </a:t>
            </a:r>
            <a:r>
              <a:rPr lang="en-US" altLang="ko-KR" dirty="0"/>
              <a:t>(Pooling)</a:t>
            </a:r>
            <a:r>
              <a:rPr lang="ko-KR" altLang="en-US" dirty="0"/>
              <a:t> 계산 </a:t>
            </a: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522D30C8-2F43-6D37-7A50-6CCBC770029C}"/>
              </a:ext>
            </a:extLst>
          </p:cNvPr>
          <p:cNvGraphicFramePr>
            <a:graphicFrameLocks noGrp="1"/>
          </p:cNvGraphicFramePr>
          <p:nvPr/>
        </p:nvGraphicFramePr>
        <p:xfrm>
          <a:off x="534154" y="2254312"/>
          <a:ext cx="1892174" cy="15006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3398">
                  <a:extLst>
                    <a:ext uri="{9D8B030D-6E8A-4147-A177-3AD203B41FA5}">
                      <a16:colId xmlns:a16="http://schemas.microsoft.com/office/drawing/2014/main" val="54077293"/>
                    </a:ext>
                  </a:extLst>
                </a:gridCol>
                <a:gridCol w="499592">
                  <a:extLst>
                    <a:ext uri="{9D8B030D-6E8A-4147-A177-3AD203B41FA5}">
                      <a16:colId xmlns:a16="http://schemas.microsoft.com/office/drawing/2014/main" val="527088500"/>
                    </a:ext>
                  </a:extLst>
                </a:gridCol>
                <a:gridCol w="499592">
                  <a:extLst>
                    <a:ext uri="{9D8B030D-6E8A-4147-A177-3AD203B41FA5}">
                      <a16:colId xmlns:a16="http://schemas.microsoft.com/office/drawing/2014/main" val="3005430057"/>
                    </a:ext>
                  </a:extLst>
                </a:gridCol>
                <a:gridCol w="499592">
                  <a:extLst>
                    <a:ext uri="{9D8B030D-6E8A-4147-A177-3AD203B41FA5}">
                      <a16:colId xmlns:a16="http://schemas.microsoft.com/office/drawing/2014/main" val="699708054"/>
                    </a:ext>
                  </a:extLst>
                </a:gridCol>
              </a:tblGrid>
              <a:tr h="3751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6611823"/>
                  </a:ext>
                </a:extLst>
              </a:tr>
              <a:tr h="3751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912482"/>
                  </a:ext>
                </a:extLst>
              </a:tr>
              <a:tr h="3751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273800"/>
                  </a:ext>
                </a:extLst>
              </a:tr>
              <a:tr h="3751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44068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0EA5D43-A747-07ED-25C7-4CEC17A2D08A}"/>
              </a:ext>
            </a:extLst>
          </p:cNvPr>
          <p:cNvSpPr txBox="1"/>
          <p:nvPr/>
        </p:nvSpPr>
        <p:spPr>
          <a:xfrm>
            <a:off x="300824" y="1207668"/>
            <a:ext cx="7837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/>
              <a:t> 다음의 </a:t>
            </a:r>
            <a:r>
              <a:rPr lang="en-US" altLang="ko-KR" dirty="0"/>
              <a:t>feature </a:t>
            </a:r>
            <a:r>
              <a:rPr lang="ko-KR" altLang="en-US" dirty="0" err="1"/>
              <a:t>맵의</a:t>
            </a:r>
            <a:r>
              <a:rPr lang="ko-KR" altLang="en-US" dirty="0"/>
              <a:t> </a:t>
            </a:r>
            <a:r>
              <a:rPr lang="en-US" altLang="ko-KR" dirty="0"/>
              <a:t>(2,2) </a:t>
            </a:r>
            <a:r>
              <a:rPr lang="ko-KR" altLang="en-US" dirty="0"/>
              <a:t>최대 </a:t>
            </a:r>
            <a:r>
              <a:rPr lang="ko-KR" altLang="en-US" dirty="0" err="1"/>
              <a:t>풀링</a:t>
            </a:r>
            <a:r>
              <a:rPr lang="en-US" altLang="ko-KR" dirty="0"/>
              <a:t>(Max Pooling)</a:t>
            </a:r>
            <a:r>
              <a:rPr lang="ko-KR" altLang="en-US" dirty="0"/>
              <a:t> 결과를 </a:t>
            </a:r>
            <a:r>
              <a:rPr lang="ko-KR" altLang="en-US" dirty="0" err="1"/>
              <a:t>구하시오</a:t>
            </a:r>
            <a:endParaRPr lang="en-US" altLang="ko-KR" dirty="0"/>
          </a:p>
          <a:p>
            <a:pPr marL="342900" indent="-342900">
              <a:buFontTx/>
              <a:buAutoNum type="arabicParenR"/>
            </a:pPr>
            <a:r>
              <a:rPr lang="ko-KR" altLang="en-US" dirty="0"/>
              <a:t> 다음의 </a:t>
            </a:r>
            <a:r>
              <a:rPr lang="en-US" altLang="ko-KR" dirty="0"/>
              <a:t>feature </a:t>
            </a:r>
            <a:r>
              <a:rPr lang="ko-KR" altLang="en-US" dirty="0" err="1"/>
              <a:t>맵의</a:t>
            </a:r>
            <a:r>
              <a:rPr lang="ko-KR" altLang="en-US" dirty="0"/>
              <a:t> </a:t>
            </a:r>
            <a:r>
              <a:rPr lang="en-US" altLang="ko-KR" dirty="0"/>
              <a:t>(2,2) </a:t>
            </a:r>
            <a:r>
              <a:rPr lang="ko-KR" altLang="en-US" dirty="0"/>
              <a:t>평균 </a:t>
            </a:r>
            <a:r>
              <a:rPr lang="ko-KR" altLang="en-US" dirty="0" err="1"/>
              <a:t>풀링</a:t>
            </a:r>
            <a:r>
              <a:rPr lang="en-US" altLang="ko-KR" dirty="0"/>
              <a:t>(Average Pooling)</a:t>
            </a:r>
            <a:r>
              <a:rPr lang="ko-KR" altLang="en-US" dirty="0"/>
              <a:t> 결과를 </a:t>
            </a:r>
            <a:r>
              <a:rPr lang="ko-KR" altLang="en-US" dirty="0" err="1"/>
              <a:t>구하시오</a:t>
            </a:r>
            <a:endParaRPr lang="ko-KR" altLang="en-US" dirty="0"/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5F204081-2D18-EB27-A946-EA19719BBCF9}"/>
              </a:ext>
            </a:extLst>
          </p:cNvPr>
          <p:cNvGraphicFramePr>
            <a:graphicFrameLocks noGrp="1"/>
          </p:cNvGraphicFramePr>
          <p:nvPr/>
        </p:nvGraphicFramePr>
        <p:xfrm>
          <a:off x="5395866" y="2426329"/>
          <a:ext cx="923454" cy="897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1727">
                  <a:extLst>
                    <a:ext uri="{9D8B030D-6E8A-4147-A177-3AD203B41FA5}">
                      <a16:colId xmlns:a16="http://schemas.microsoft.com/office/drawing/2014/main" val="2564142995"/>
                    </a:ext>
                  </a:extLst>
                </a:gridCol>
                <a:gridCol w="461727">
                  <a:extLst>
                    <a:ext uri="{9D8B030D-6E8A-4147-A177-3AD203B41FA5}">
                      <a16:colId xmlns:a16="http://schemas.microsoft.com/office/drawing/2014/main" val="1996691511"/>
                    </a:ext>
                  </a:extLst>
                </a:gridCol>
              </a:tblGrid>
              <a:tr h="4485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362958"/>
                  </a:ext>
                </a:extLst>
              </a:tr>
              <a:tr h="4485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18475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DE32103-64CD-B788-D346-4DAD736B821E}"/>
              </a:ext>
            </a:extLst>
          </p:cNvPr>
          <p:cNvGraphicFramePr>
            <a:graphicFrameLocks noGrp="1"/>
          </p:cNvGraphicFramePr>
          <p:nvPr/>
        </p:nvGraphicFramePr>
        <p:xfrm>
          <a:off x="5395866" y="4335101"/>
          <a:ext cx="923454" cy="897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1727">
                  <a:extLst>
                    <a:ext uri="{9D8B030D-6E8A-4147-A177-3AD203B41FA5}">
                      <a16:colId xmlns:a16="http://schemas.microsoft.com/office/drawing/2014/main" val="2564142995"/>
                    </a:ext>
                  </a:extLst>
                </a:gridCol>
                <a:gridCol w="461727">
                  <a:extLst>
                    <a:ext uri="{9D8B030D-6E8A-4147-A177-3AD203B41FA5}">
                      <a16:colId xmlns:a16="http://schemas.microsoft.com/office/drawing/2014/main" val="1996691511"/>
                    </a:ext>
                  </a:extLst>
                </a:gridCol>
              </a:tblGrid>
              <a:tr h="4485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362958"/>
                  </a:ext>
                </a:extLst>
              </a:tr>
              <a:tr h="4485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184758"/>
                  </a:ext>
                </a:extLst>
              </a:tr>
            </a:tbl>
          </a:graphicData>
        </a:graphic>
      </p:graphicFrame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488EE4F8-1F02-4DBD-5C42-D58B92A1D6D3}"/>
              </a:ext>
            </a:extLst>
          </p:cNvPr>
          <p:cNvSpPr/>
          <p:nvPr/>
        </p:nvSpPr>
        <p:spPr>
          <a:xfrm>
            <a:off x="2987644" y="2833735"/>
            <a:ext cx="1892174" cy="1539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4260F4D5-7A2A-CEFB-FCAF-97DBA6864A94}"/>
              </a:ext>
            </a:extLst>
          </p:cNvPr>
          <p:cNvSpPr/>
          <p:nvPr/>
        </p:nvSpPr>
        <p:spPr>
          <a:xfrm rot="2093155">
            <a:off x="2793097" y="3916391"/>
            <a:ext cx="2489703" cy="1019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94C752-B5FE-89F0-52D6-D13B6F03D3D1}"/>
              </a:ext>
            </a:extLst>
          </p:cNvPr>
          <p:cNvSpPr txBox="1"/>
          <p:nvPr/>
        </p:nvSpPr>
        <p:spPr>
          <a:xfrm>
            <a:off x="3929204" y="2426329"/>
            <a:ext cx="386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1)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1FA863-1EF8-F5FB-FC93-38057BFF9169}"/>
              </a:ext>
            </a:extLst>
          </p:cNvPr>
          <p:cNvSpPr txBox="1"/>
          <p:nvPr/>
        </p:nvSpPr>
        <p:spPr>
          <a:xfrm>
            <a:off x="3991070" y="3628931"/>
            <a:ext cx="386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97157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964393-1C09-ABC7-A50D-D43B1A04B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Convolution</a:t>
            </a:r>
            <a:r>
              <a:rPr lang="ko-KR" altLang="en-US" dirty="0"/>
              <a:t> </a:t>
            </a:r>
            <a:r>
              <a:rPr lang="en-US" altLang="ko-KR" dirty="0"/>
              <a:t>Layer Parameter</a:t>
            </a:r>
            <a:endParaRPr lang="ko-KR" altLang="en-US" dirty="0"/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522D30C8-2F43-6D37-7A50-6CCBC770029C}"/>
              </a:ext>
            </a:extLst>
          </p:cNvPr>
          <p:cNvGraphicFramePr>
            <a:graphicFrameLocks noGrp="1"/>
          </p:cNvGraphicFramePr>
          <p:nvPr/>
        </p:nvGraphicFramePr>
        <p:xfrm>
          <a:off x="534154" y="2254312"/>
          <a:ext cx="1892174" cy="15006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3398">
                  <a:extLst>
                    <a:ext uri="{9D8B030D-6E8A-4147-A177-3AD203B41FA5}">
                      <a16:colId xmlns:a16="http://schemas.microsoft.com/office/drawing/2014/main" val="54077293"/>
                    </a:ext>
                  </a:extLst>
                </a:gridCol>
                <a:gridCol w="499592">
                  <a:extLst>
                    <a:ext uri="{9D8B030D-6E8A-4147-A177-3AD203B41FA5}">
                      <a16:colId xmlns:a16="http://schemas.microsoft.com/office/drawing/2014/main" val="527088500"/>
                    </a:ext>
                  </a:extLst>
                </a:gridCol>
                <a:gridCol w="499592">
                  <a:extLst>
                    <a:ext uri="{9D8B030D-6E8A-4147-A177-3AD203B41FA5}">
                      <a16:colId xmlns:a16="http://schemas.microsoft.com/office/drawing/2014/main" val="3005430057"/>
                    </a:ext>
                  </a:extLst>
                </a:gridCol>
                <a:gridCol w="499592">
                  <a:extLst>
                    <a:ext uri="{9D8B030D-6E8A-4147-A177-3AD203B41FA5}">
                      <a16:colId xmlns:a16="http://schemas.microsoft.com/office/drawing/2014/main" val="699708054"/>
                    </a:ext>
                  </a:extLst>
                </a:gridCol>
              </a:tblGrid>
              <a:tr h="3751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6611823"/>
                  </a:ext>
                </a:extLst>
              </a:tr>
              <a:tr h="3751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912482"/>
                  </a:ext>
                </a:extLst>
              </a:tr>
              <a:tr h="3751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273800"/>
                  </a:ext>
                </a:extLst>
              </a:tr>
              <a:tr h="3751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44068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0EA5D43-A747-07ED-25C7-4CEC17A2D08A}"/>
              </a:ext>
            </a:extLst>
          </p:cNvPr>
          <p:cNvSpPr txBox="1"/>
          <p:nvPr/>
        </p:nvSpPr>
        <p:spPr>
          <a:xfrm>
            <a:off x="300824" y="1207668"/>
            <a:ext cx="7837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/>
              <a:t> 다음의 </a:t>
            </a:r>
            <a:r>
              <a:rPr lang="en-US" altLang="ko-KR" dirty="0"/>
              <a:t>feature </a:t>
            </a:r>
            <a:r>
              <a:rPr lang="ko-KR" altLang="en-US" dirty="0" err="1"/>
              <a:t>맵의</a:t>
            </a:r>
            <a:r>
              <a:rPr lang="ko-KR" altLang="en-US" dirty="0"/>
              <a:t> </a:t>
            </a:r>
            <a:r>
              <a:rPr lang="en-US" altLang="ko-KR" dirty="0"/>
              <a:t>(2,2) </a:t>
            </a:r>
            <a:r>
              <a:rPr lang="ko-KR" altLang="en-US" dirty="0"/>
              <a:t>최대 </a:t>
            </a:r>
            <a:r>
              <a:rPr lang="ko-KR" altLang="en-US" dirty="0" err="1"/>
              <a:t>풀링</a:t>
            </a:r>
            <a:r>
              <a:rPr lang="en-US" altLang="ko-KR" dirty="0"/>
              <a:t>(Max Pooling)</a:t>
            </a:r>
            <a:r>
              <a:rPr lang="ko-KR" altLang="en-US" dirty="0"/>
              <a:t> 결과를 </a:t>
            </a:r>
            <a:r>
              <a:rPr lang="ko-KR" altLang="en-US" dirty="0" err="1"/>
              <a:t>구하시오</a:t>
            </a:r>
            <a:endParaRPr lang="en-US" altLang="ko-KR" dirty="0"/>
          </a:p>
          <a:p>
            <a:pPr marL="342900" indent="-342900">
              <a:buFontTx/>
              <a:buAutoNum type="arabicParenR"/>
            </a:pPr>
            <a:r>
              <a:rPr lang="ko-KR" altLang="en-US" dirty="0"/>
              <a:t> 다음의 </a:t>
            </a:r>
            <a:r>
              <a:rPr lang="en-US" altLang="ko-KR" dirty="0"/>
              <a:t>feature </a:t>
            </a:r>
            <a:r>
              <a:rPr lang="ko-KR" altLang="en-US" dirty="0" err="1"/>
              <a:t>맵의</a:t>
            </a:r>
            <a:r>
              <a:rPr lang="ko-KR" altLang="en-US" dirty="0"/>
              <a:t> </a:t>
            </a:r>
            <a:r>
              <a:rPr lang="en-US" altLang="ko-KR" dirty="0"/>
              <a:t>(2,2) </a:t>
            </a:r>
            <a:r>
              <a:rPr lang="ko-KR" altLang="en-US" dirty="0"/>
              <a:t>평균 </a:t>
            </a:r>
            <a:r>
              <a:rPr lang="ko-KR" altLang="en-US" dirty="0" err="1"/>
              <a:t>풀링</a:t>
            </a:r>
            <a:r>
              <a:rPr lang="en-US" altLang="ko-KR" dirty="0"/>
              <a:t>(Average Pooling)</a:t>
            </a:r>
            <a:r>
              <a:rPr lang="ko-KR" altLang="en-US" dirty="0"/>
              <a:t> 결과를 </a:t>
            </a:r>
            <a:r>
              <a:rPr lang="ko-KR" altLang="en-US" dirty="0" err="1"/>
              <a:t>구하시오</a:t>
            </a:r>
            <a:endParaRPr lang="ko-KR" altLang="en-US" dirty="0"/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5F204081-2D18-EB27-A946-EA19719BBCF9}"/>
              </a:ext>
            </a:extLst>
          </p:cNvPr>
          <p:cNvGraphicFramePr>
            <a:graphicFrameLocks noGrp="1"/>
          </p:cNvGraphicFramePr>
          <p:nvPr/>
        </p:nvGraphicFramePr>
        <p:xfrm>
          <a:off x="5395866" y="2426329"/>
          <a:ext cx="923454" cy="897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1727">
                  <a:extLst>
                    <a:ext uri="{9D8B030D-6E8A-4147-A177-3AD203B41FA5}">
                      <a16:colId xmlns:a16="http://schemas.microsoft.com/office/drawing/2014/main" val="2564142995"/>
                    </a:ext>
                  </a:extLst>
                </a:gridCol>
                <a:gridCol w="461727">
                  <a:extLst>
                    <a:ext uri="{9D8B030D-6E8A-4147-A177-3AD203B41FA5}">
                      <a16:colId xmlns:a16="http://schemas.microsoft.com/office/drawing/2014/main" val="1996691511"/>
                    </a:ext>
                  </a:extLst>
                </a:gridCol>
              </a:tblGrid>
              <a:tr h="4485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362958"/>
                  </a:ext>
                </a:extLst>
              </a:tr>
              <a:tr h="4485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18475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DE32103-64CD-B788-D346-4DAD736B821E}"/>
              </a:ext>
            </a:extLst>
          </p:cNvPr>
          <p:cNvGraphicFramePr>
            <a:graphicFrameLocks noGrp="1"/>
          </p:cNvGraphicFramePr>
          <p:nvPr/>
        </p:nvGraphicFramePr>
        <p:xfrm>
          <a:off x="5395866" y="4335101"/>
          <a:ext cx="923454" cy="897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1727">
                  <a:extLst>
                    <a:ext uri="{9D8B030D-6E8A-4147-A177-3AD203B41FA5}">
                      <a16:colId xmlns:a16="http://schemas.microsoft.com/office/drawing/2014/main" val="2564142995"/>
                    </a:ext>
                  </a:extLst>
                </a:gridCol>
                <a:gridCol w="461727">
                  <a:extLst>
                    <a:ext uri="{9D8B030D-6E8A-4147-A177-3AD203B41FA5}">
                      <a16:colId xmlns:a16="http://schemas.microsoft.com/office/drawing/2014/main" val="1996691511"/>
                    </a:ext>
                  </a:extLst>
                </a:gridCol>
              </a:tblGrid>
              <a:tr h="4485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362958"/>
                  </a:ext>
                </a:extLst>
              </a:tr>
              <a:tr h="4485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184758"/>
                  </a:ext>
                </a:extLst>
              </a:tr>
            </a:tbl>
          </a:graphicData>
        </a:graphic>
      </p:graphicFrame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488EE4F8-1F02-4DBD-5C42-D58B92A1D6D3}"/>
              </a:ext>
            </a:extLst>
          </p:cNvPr>
          <p:cNvSpPr/>
          <p:nvPr/>
        </p:nvSpPr>
        <p:spPr>
          <a:xfrm>
            <a:off x="2987644" y="2833735"/>
            <a:ext cx="1892174" cy="1539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4260F4D5-7A2A-CEFB-FCAF-97DBA6864A94}"/>
              </a:ext>
            </a:extLst>
          </p:cNvPr>
          <p:cNvSpPr/>
          <p:nvPr/>
        </p:nvSpPr>
        <p:spPr>
          <a:xfrm rot="2093155">
            <a:off x="2793097" y="3916391"/>
            <a:ext cx="2489703" cy="1019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94C752-B5FE-89F0-52D6-D13B6F03D3D1}"/>
              </a:ext>
            </a:extLst>
          </p:cNvPr>
          <p:cNvSpPr txBox="1"/>
          <p:nvPr/>
        </p:nvSpPr>
        <p:spPr>
          <a:xfrm>
            <a:off x="3929204" y="2426329"/>
            <a:ext cx="386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1)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1FA863-1EF8-F5FB-FC93-38057BFF9169}"/>
              </a:ext>
            </a:extLst>
          </p:cNvPr>
          <p:cNvSpPr txBox="1"/>
          <p:nvPr/>
        </p:nvSpPr>
        <p:spPr>
          <a:xfrm>
            <a:off x="3991070" y="3628931"/>
            <a:ext cx="386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2557114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964393-1C09-ABC7-A50D-D43B1A04B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컨벌루션</a:t>
            </a:r>
            <a:r>
              <a:rPr lang="ko-KR" altLang="en-US" dirty="0"/>
              <a:t> </a:t>
            </a:r>
            <a:r>
              <a:rPr lang="en-US" altLang="ko-KR" dirty="0"/>
              <a:t>(Convolution) </a:t>
            </a:r>
            <a:r>
              <a:rPr lang="ko-KR" altLang="en-US" dirty="0"/>
              <a:t>계산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03A1F-A25C-E8D4-ADA2-DF0503DE338C}"/>
              </a:ext>
            </a:extLst>
          </p:cNvPr>
          <p:cNvSpPr txBox="1"/>
          <p:nvPr/>
        </p:nvSpPr>
        <p:spPr>
          <a:xfrm>
            <a:off x="545284" y="1107347"/>
            <a:ext cx="1123583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8x8 </a:t>
            </a:r>
            <a:r>
              <a:rPr lang="ko-KR" altLang="en-US" dirty="0"/>
              <a:t>컬러 영상에 </a:t>
            </a:r>
            <a:r>
              <a:rPr lang="en-US" altLang="ko-KR" dirty="0"/>
              <a:t>5</a:t>
            </a:r>
            <a:r>
              <a:rPr lang="ko-KR" altLang="en-US" dirty="0"/>
              <a:t>개의 </a:t>
            </a:r>
            <a:r>
              <a:rPr lang="ko-KR" altLang="en-US" dirty="0" err="1"/>
              <a:t>필터을</a:t>
            </a:r>
            <a:r>
              <a:rPr lang="ko-KR" altLang="en-US" dirty="0"/>
              <a:t> 이용해 </a:t>
            </a:r>
            <a:r>
              <a:rPr lang="en-US" altLang="ko-KR" dirty="0"/>
              <a:t>‘same’ padding</a:t>
            </a:r>
            <a:r>
              <a:rPr lang="ko-KR" altLang="en-US" dirty="0"/>
              <a:t>으로 </a:t>
            </a:r>
            <a:r>
              <a:rPr lang="ko-KR" altLang="en-US" dirty="0" err="1"/>
              <a:t>컨벌루션</a:t>
            </a:r>
            <a:r>
              <a:rPr lang="ko-KR" altLang="en-US" dirty="0"/>
              <a:t> 연산을 수행 하고 </a:t>
            </a:r>
            <a:r>
              <a:rPr lang="en-US" altLang="ko-KR" dirty="0"/>
              <a:t>(2,2) </a:t>
            </a:r>
            <a:r>
              <a:rPr lang="ko-KR" altLang="en-US" dirty="0" err="1"/>
              <a:t>풀링을</a:t>
            </a:r>
            <a:r>
              <a:rPr lang="ko-KR" altLang="en-US" dirty="0"/>
              <a:t> 통과한 </a:t>
            </a:r>
            <a:endParaRPr lang="en-US" altLang="ko-KR" dirty="0"/>
          </a:p>
          <a:p>
            <a:r>
              <a:rPr lang="ko-KR" altLang="en-US" dirty="0"/>
              <a:t>특성 </a:t>
            </a:r>
            <a:r>
              <a:rPr lang="ko-KR" altLang="en-US" dirty="0" err="1"/>
              <a:t>맵의</a:t>
            </a:r>
            <a:r>
              <a:rPr lang="ko-KR" altLang="en-US" dirty="0"/>
              <a:t> 크기는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(8,8,3) =&gt;  (8,8,5)=&gt; (4,4,5)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08182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782BE4-61E9-EBC1-B9B8-81944265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순환 신경망 </a:t>
            </a:r>
            <a:r>
              <a:rPr lang="en-US" altLang="ko-KR" dirty="0"/>
              <a:t>(Recurrent Neural Network)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331538-096E-5004-88B7-2ABC87E5A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39" y="941177"/>
            <a:ext cx="11983362" cy="1853184"/>
          </a:xfrm>
        </p:spPr>
        <p:txBody>
          <a:bodyPr/>
          <a:lstStyle/>
          <a:p>
            <a:r>
              <a:rPr lang="ko-KR" altLang="en-US" dirty="0"/>
              <a:t>순차 데이터 </a:t>
            </a:r>
            <a:r>
              <a:rPr lang="en-US" altLang="ko-KR" dirty="0"/>
              <a:t>(</a:t>
            </a:r>
            <a:r>
              <a:rPr lang="ko-KR" altLang="en-US" dirty="0"/>
              <a:t>시계열 데이터</a:t>
            </a:r>
            <a:r>
              <a:rPr lang="en-US" altLang="ko-KR" dirty="0"/>
              <a:t>)</a:t>
            </a:r>
            <a:r>
              <a:rPr lang="ko-KR" altLang="en-US" dirty="0"/>
              <a:t>를 처리 하는 신경망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FB44E4-6F47-ED91-EBAE-53BCC33C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31" y="2075532"/>
            <a:ext cx="7565875" cy="400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5024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782BE4-61E9-EBC1-B9B8-81944265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순환 신경망 </a:t>
            </a:r>
            <a:r>
              <a:rPr lang="en-US" altLang="ko-KR" dirty="0"/>
              <a:t>(Recurrent Neural Network)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8C29D53-D88F-6075-A52B-BCA669651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838" y="908284"/>
            <a:ext cx="11983362" cy="5342407"/>
          </a:xfrm>
        </p:spPr>
        <p:txBody>
          <a:bodyPr/>
          <a:lstStyle/>
          <a:p>
            <a:r>
              <a:rPr lang="ko-KR" altLang="en-US" dirty="0"/>
              <a:t>순차 데이터</a:t>
            </a:r>
            <a:r>
              <a:rPr lang="en-US" altLang="ko-KR" dirty="0"/>
              <a:t>(</a:t>
            </a:r>
            <a:r>
              <a:rPr lang="ko-KR" altLang="en-US" dirty="0"/>
              <a:t>시계열 데이터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DDA049-CBDD-5DE4-B779-47CFEAD3E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494" y="1308530"/>
            <a:ext cx="8151058" cy="49421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238429-8311-6D66-37DD-DCFA3423E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88" y="3222899"/>
            <a:ext cx="9813153" cy="30279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A743C8-D554-BE89-2092-479A0C424DA6}"/>
              </a:ext>
            </a:extLst>
          </p:cNvPr>
          <p:cNvSpPr txBox="1"/>
          <p:nvPr/>
        </p:nvSpPr>
        <p:spPr>
          <a:xfrm>
            <a:off x="432620" y="260942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학기별</a:t>
            </a:r>
            <a:r>
              <a:rPr lang="ko-KR" altLang="en-US" dirty="0"/>
              <a:t> 성적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B2DDE9-530E-F115-D2F6-47807B2FA23B}"/>
              </a:ext>
            </a:extLst>
          </p:cNvPr>
          <p:cNvSpPr txBox="1"/>
          <p:nvPr/>
        </p:nvSpPr>
        <p:spPr>
          <a:xfrm>
            <a:off x="5658465" y="2637904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매일의 빵 </a:t>
            </a:r>
            <a:r>
              <a:rPr lang="ko-KR" altLang="en-US" dirty="0" err="1"/>
              <a:t>수요랑</a:t>
            </a:r>
            <a:r>
              <a:rPr lang="ko-KR" alt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8179E8-450F-84F8-C2BB-0920058683D0}"/>
              </a:ext>
            </a:extLst>
          </p:cNvPr>
          <p:cNvSpPr txBox="1"/>
          <p:nvPr/>
        </p:nvSpPr>
        <p:spPr>
          <a:xfrm>
            <a:off x="7507705" y="2177716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날씨</a:t>
            </a:r>
            <a:r>
              <a:rPr lang="en-US" altLang="ko-KR" dirty="0"/>
              <a:t>..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579835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782BE4-61E9-EBC1-B9B8-81944265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순환 신경망 </a:t>
            </a:r>
            <a:r>
              <a:rPr lang="en-US" altLang="ko-KR" dirty="0"/>
              <a:t>(Recurrent Neural Network)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8210FD7-98BD-6E72-8E9B-012C0D39FE4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7848" y="1027176"/>
            <a:ext cx="8153400" cy="4495800"/>
          </a:xfrm>
        </p:spPr>
        <p:txBody>
          <a:bodyPr/>
          <a:lstStyle/>
          <a:p>
            <a:r>
              <a:rPr lang="ko-KR" altLang="en-US" dirty="0"/>
              <a:t>순차 데이터를 처리하여 정확한 예측을 하려면</a:t>
            </a:r>
            <a:r>
              <a:rPr lang="en-US" altLang="ko-KR" dirty="0"/>
              <a:t>, </a:t>
            </a:r>
            <a:r>
              <a:rPr lang="ko-KR" altLang="en-US" dirty="0"/>
              <a:t>과거의 데이터를 어느 정도 기억하고 있어야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046E11-8B3B-C3CC-9774-D347E9AF0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663" y="2202362"/>
            <a:ext cx="3222885" cy="17226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219B28-1B90-64E7-1A77-3DEF9AEED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43" y="4157851"/>
            <a:ext cx="6221924" cy="184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802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1B0D94-5646-4762-BE70-9E7A5F96C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피마 인디언 데이터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E23794-93E9-4CC7-9ADD-991B7A71727B}"/>
              </a:ext>
            </a:extLst>
          </p:cNvPr>
          <p:cNvSpPr txBox="1"/>
          <p:nvPr/>
        </p:nvSpPr>
        <p:spPr>
          <a:xfrm>
            <a:off x="107039" y="942784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상관 관계 분석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7C5E0DC-18EB-47D8-9A0A-A517A27F3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039" y="2833313"/>
            <a:ext cx="7612227" cy="102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E54BA36-C6E4-4E45-99DC-90D2DEA45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039" y="1390059"/>
            <a:ext cx="7531981" cy="1443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37AC4A87-752D-4FF8-830A-2F69BF06A20C}"/>
              </a:ext>
            </a:extLst>
          </p:cNvPr>
          <p:cNvSpPr/>
          <p:nvPr/>
        </p:nvSpPr>
        <p:spPr>
          <a:xfrm>
            <a:off x="107039" y="5289029"/>
            <a:ext cx="7820560" cy="1475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heatmap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)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두 항목씩 짝을 지은 뒤 각각 어떤 패턴으로 변화하는지를 관찰하는 함수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 항목이 전혀 다른 패턴으로 변화하고 있으면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서로 비슷한 패턴으로 변할수록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가까운 값을 출력함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0ABCA2A-828B-4D75-B4D1-5C8E23CFF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039" y="3870457"/>
            <a:ext cx="7631013" cy="1436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9408036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782BE4-61E9-EBC1-B9B8-81944265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순환 신경망 </a:t>
            </a:r>
            <a:r>
              <a:rPr lang="en-US" altLang="ko-KR" dirty="0"/>
              <a:t>(Recurrent Neural Network)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0F8FFB-87CF-A093-7412-3777DBD31E3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10128504" cy="4495800"/>
          </a:xfrm>
        </p:spPr>
        <p:txBody>
          <a:bodyPr/>
          <a:lstStyle/>
          <a:p>
            <a:r>
              <a:rPr lang="ko-KR" altLang="en-US" dirty="0"/>
              <a:t>우리가 앞에서 학습한 표준 신경망을 사용하여도 어느 정도 예측이 가능하지만</a:t>
            </a:r>
            <a:r>
              <a:rPr lang="en-US" altLang="ko-KR" dirty="0"/>
              <a:t>, </a:t>
            </a:r>
            <a:r>
              <a:rPr lang="ko-KR" altLang="en-US" dirty="0"/>
              <a:t>표준 신경망은 멀리 떨어진 과거의 데이터를 잘 기억하지는 못한다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과거의 데이터로 다음을 예측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표준 신경망의 구조를 순차 데이터를 잘 처리하게끔 변경하는 것이 필요하다</a:t>
            </a:r>
            <a:r>
              <a:rPr lang="en-US" altLang="ko-KR" dirty="0"/>
              <a:t>. </a:t>
            </a:r>
            <a:r>
              <a:rPr lang="ko-KR" altLang="en-US" dirty="0"/>
              <a:t>이것이 바로 순환 신경망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0000FF"/>
                </a:solidFill>
              </a:rPr>
              <a:t>RNN</a:t>
            </a:r>
            <a:r>
              <a:rPr lang="en-US" altLang="ko-KR" dirty="0"/>
              <a:t>: recurrent neural network)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41315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782BE4-61E9-EBC1-B9B8-81944265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순환 신경망 </a:t>
            </a:r>
            <a:r>
              <a:rPr lang="en-US" altLang="ko-KR" dirty="0"/>
              <a:t>(Recurrent Neural Network)</a:t>
            </a:r>
            <a:endParaRPr lang="ko-KR" altLang="en-US" dirty="0"/>
          </a:p>
        </p:txBody>
      </p:sp>
      <p:pic>
        <p:nvPicPr>
          <p:cNvPr id="3" name="내용 개체 틀 4">
            <a:extLst>
              <a:ext uri="{FF2B5EF4-FFF2-40B4-BE49-F238E27FC236}">
                <a16:creationId xmlns:a16="http://schemas.microsoft.com/office/drawing/2014/main" id="{64409C8A-0DCE-1285-0B72-0DCDED4D475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86274" y="1437922"/>
            <a:ext cx="8153400" cy="234300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F706F6-E028-06DE-D642-5B13ACCBC11B}"/>
              </a:ext>
            </a:extLst>
          </p:cNvPr>
          <p:cNvSpPr txBox="1"/>
          <p:nvPr/>
        </p:nvSpPr>
        <p:spPr>
          <a:xfrm>
            <a:off x="599769" y="5050746"/>
            <a:ext cx="4495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최근 </a:t>
            </a:r>
            <a:r>
              <a:rPr lang="en-US" altLang="ko-KR" dirty="0"/>
              <a:t>3</a:t>
            </a:r>
            <a:r>
              <a:rPr lang="ko-KR" altLang="en-US" dirty="0"/>
              <a:t>학기 성적에서 다음 학기 성적 예측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D39212-6D69-744C-8DBD-36706B2DDDF2}"/>
              </a:ext>
            </a:extLst>
          </p:cNvPr>
          <p:cNvSpPr txBox="1"/>
          <p:nvPr/>
        </p:nvSpPr>
        <p:spPr>
          <a:xfrm>
            <a:off x="5825614" y="5079224"/>
            <a:ext cx="5016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최근 </a:t>
            </a:r>
            <a:r>
              <a:rPr lang="en-US" altLang="ko-KR" dirty="0"/>
              <a:t>20</a:t>
            </a:r>
            <a:r>
              <a:rPr lang="ko-KR" altLang="en-US" dirty="0"/>
              <a:t>일 빵 수요량에서 내일 빵 수요량 예측 </a:t>
            </a:r>
          </a:p>
        </p:txBody>
      </p:sp>
    </p:spTree>
    <p:extLst>
      <p:ext uri="{BB962C8B-B14F-4D97-AF65-F5344CB8AC3E}">
        <p14:creationId xmlns:p14="http://schemas.microsoft.com/office/powerpoint/2010/main" val="378332495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782BE4-61E9-EBC1-B9B8-81944265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순환 신경망 </a:t>
            </a:r>
            <a:r>
              <a:rPr lang="en-US" altLang="ko-KR" dirty="0"/>
              <a:t>(Recurrent Neural Network)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EEFC08-F43B-7A91-4EF3-37550D28C20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85800" y="1181100"/>
            <a:ext cx="8153400" cy="4495800"/>
          </a:xfrm>
        </p:spPr>
        <p:txBody>
          <a:bodyPr/>
          <a:lstStyle/>
          <a:p>
            <a:r>
              <a:rPr lang="ko-KR" altLang="en-US" dirty="0"/>
              <a:t>문장 중의 빈칸을 예측하는 문제를 생각해보자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순환 신경망의 기능</a:t>
            </a:r>
            <a:endParaRPr lang="en-US" altLang="ko-KR" dirty="0"/>
          </a:p>
          <a:p>
            <a:pPr lvl="1"/>
            <a:r>
              <a:rPr lang="ko-KR" altLang="en-US" dirty="0"/>
              <a:t>가변 길이의 입력을 처리할 수 있어야 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장기 의존성을 추적할 수 있어야 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순서에 대한 정보를 유지해야 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시퀀스 전체의 파라미터를 공유할 수 있어야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AB33B6-3F04-678A-A002-59DCECC4F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208853"/>
            <a:ext cx="5616624" cy="131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510543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782BE4-61E9-EBC1-B9B8-81944265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순환 데이터</a:t>
            </a:r>
            <a:r>
              <a:rPr lang="en-US" altLang="ko-KR" dirty="0"/>
              <a:t>(</a:t>
            </a:r>
            <a:r>
              <a:rPr lang="ko-KR" altLang="en-US" dirty="0"/>
              <a:t>시계열 데이터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531074-AF33-D0A1-5EBC-11FDC094912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181100"/>
            <a:ext cx="8153400" cy="4495800"/>
          </a:xfrm>
        </p:spPr>
        <p:txBody>
          <a:bodyPr/>
          <a:lstStyle/>
          <a:p>
            <a:r>
              <a:rPr lang="ko-KR" altLang="en-US" dirty="0"/>
              <a:t>순환 데이터</a:t>
            </a:r>
            <a:r>
              <a:rPr lang="en-US" altLang="ko-KR" dirty="0"/>
              <a:t>: </a:t>
            </a:r>
            <a:r>
              <a:rPr lang="ko-KR" altLang="en-US" dirty="0"/>
              <a:t>본격적으로 순환 신경망을 학습시키는 데 사용되는 데이터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3A13D1-D1BE-BCCD-9A59-82694C60B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662" y="2361828"/>
            <a:ext cx="7432690" cy="15121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4EE3634-33FA-FB71-33B8-7CF809F0C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455" y="4216907"/>
            <a:ext cx="7581897" cy="83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0459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5321ED-EDD9-89EB-3980-2AC0614F3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과거에 입력된 데이터와 나중에 입력된 데이터 사이의 관계를 고려해야 하는 문제가 생기는 것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A4D3E48-456B-62CD-169B-8862CD248349}"/>
              </a:ext>
            </a:extLst>
          </p:cNvPr>
          <p:cNvSpPr txBox="1">
            <a:spLocks/>
          </p:cNvSpPr>
          <p:nvPr/>
        </p:nvSpPr>
        <p:spPr>
          <a:xfrm>
            <a:off x="107040" y="79139"/>
            <a:ext cx="12084960" cy="700486"/>
          </a:xfrm>
          <a:prstGeom prst="rect">
            <a:avLst/>
          </a:prstGeom>
        </p:spPr>
        <p:txBody>
          <a:bodyPr vert="horz" lIns="14400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</a:lstStyle>
          <a:p>
            <a:r>
              <a:rPr lang="ko-KR" altLang="en-US" dirty="0"/>
              <a:t>순환 신경망 </a:t>
            </a:r>
            <a:r>
              <a:rPr lang="en-US" altLang="ko-KR" dirty="0"/>
              <a:t>(Recurrent Neural Network)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9B6CAC-58CE-C01D-1D93-4C10551A86F4}"/>
              </a:ext>
            </a:extLst>
          </p:cNvPr>
          <p:cNvSpPr txBox="1"/>
          <p:nvPr/>
        </p:nvSpPr>
        <p:spPr>
          <a:xfrm>
            <a:off x="196644" y="1857901"/>
            <a:ext cx="97044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기억된 데이터가 얼마나 중요한지 판단하고 별도의 가중치를 주어 다음 데이터로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넘어감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모든 입력 값에 이 작업을 순서대로 실행하므로 다음 층으로 넘어가기 전에 같은 층을 맴도는 것처럼 보임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1A71A3-B6D8-224C-7119-ADB325527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37" y="2909890"/>
            <a:ext cx="421005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4672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A4D3E48-456B-62CD-169B-8862CD248349}"/>
              </a:ext>
            </a:extLst>
          </p:cNvPr>
          <p:cNvSpPr txBox="1">
            <a:spLocks/>
          </p:cNvSpPr>
          <p:nvPr/>
        </p:nvSpPr>
        <p:spPr>
          <a:xfrm>
            <a:off x="107040" y="79139"/>
            <a:ext cx="12084960" cy="700486"/>
          </a:xfrm>
          <a:prstGeom prst="rect">
            <a:avLst/>
          </a:prstGeom>
        </p:spPr>
        <p:txBody>
          <a:bodyPr vert="horz" lIns="14400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</a:lstStyle>
          <a:p>
            <a:r>
              <a:rPr lang="ko-KR" altLang="en-US" dirty="0"/>
              <a:t>순환 신경망 </a:t>
            </a:r>
            <a:r>
              <a:rPr lang="en-US" altLang="ko-KR" dirty="0"/>
              <a:t>(Recurrent Neural Network)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1C0E85-F387-B4C4-15B1-286A1CC73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93" y="1306112"/>
            <a:ext cx="7180080" cy="27383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4A0BB1-34DB-2C06-1636-00F83FBC89F0}"/>
              </a:ext>
            </a:extLst>
          </p:cNvPr>
          <p:cNvSpPr txBox="1"/>
          <p:nvPr/>
        </p:nvSpPr>
        <p:spPr>
          <a:xfrm>
            <a:off x="953245" y="4906367"/>
            <a:ext cx="5142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과거 데이터에 대한 정보가 다음 단계로 </a:t>
            </a:r>
            <a:r>
              <a:rPr lang="ko-KR" altLang="en-US" dirty="0" err="1"/>
              <a:t>넘겨짐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145012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782BE4-61E9-EBC1-B9B8-81944265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순환 신경망 </a:t>
            </a:r>
            <a:r>
              <a:rPr lang="en-US" altLang="ko-KR" dirty="0"/>
              <a:t>(Recurrent Neural Network)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5D496E8-4CC6-C0DB-9F4C-425F052A7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505" y="1115806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시퀀스 배열로 다루는 순환 신경망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(RNN)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RNN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처음 개발된 이후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RNN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결과를 더욱 개선하기 위한 노력이 계속되어 왔음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중에서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LSTM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(Long Short Term Memory)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방법을 함께 사용하는 기법이 현재 가장 널리 사용되고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반복되기 </a:t>
            </a:r>
            <a:r>
              <a:rPr lang="ko-KR" altLang="en-US" dirty="0">
                <a:solidFill>
                  <a:srgbClr val="FF0000"/>
                </a:solidFill>
                <a:latin typeface="KoPub돋움체_Pro Light" pitchFamily="18" charset="-127"/>
                <a:ea typeface="KoPub돋움체_Pro Light" pitchFamily="18" charset="-127"/>
              </a:rPr>
              <a:t>직전에 다음 층으로 기억된 값을 넘길지 여부를 관리하는 단계를 하나 더 추가하는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것</a:t>
            </a:r>
          </a:p>
        </p:txBody>
      </p:sp>
    </p:spTree>
    <p:extLst>
      <p:ext uri="{BB962C8B-B14F-4D97-AF65-F5344CB8AC3E}">
        <p14:creationId xmlns:p14="http://schemas.microsoft.com/office/powerpoint/2010/main" val="3653731569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782BE4-61E9-EBC1-B9B8-81944265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LSTM (long short term memory)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8D3DBE-F82F-963C-C4E7-249025244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86" y="1507045"/>
            <a:ext cx="568642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47408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782BE4-61E9-EBC1-B9B8-81944265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케라스를</a:t>
            </a:r>
            <a:r>
              <a:rPr lang="ko-KR" altLang="en-US" dirty="0"/>
              <a:t> 이용한 주가 예측</a:t>
            </a:r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022E0010-F99A-7DB4-3138-3CF3268A1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5" y="982362"/>
            <a:ext cx="6713613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26682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149901"/>
            <a:ext cx="10515600" cy="2879725"/>
          </a:xfrm>
        </p:spPr>
        <p:txBody>
          <a:bodyPr>
            <a:normAutofit/>
          </a:bodyPr>
          <a:lstStyle/>
          <a:p>
            <a:pPr algn="ctr"/>
            <a:r>
              <a:rPr lang="ko-KR" altLang="en-US" sz="6600" dirty="0"/>
              <a:t>수고 하셨습니다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029626"/>
            <a:ext cx="10515600" cy="1500187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jhmin@inhatc.ac.kr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6971557-F447-43DC-AF09-31A1522ABD59}"/>
              </a:ext>
            </a:extLst>
          </p:cNvPr>
          <p:cNvSpPr/>
          <p:nvPr/>
        </p:nvSpPr>
        <p:spPr>
          <a:xfrm>
            <a:off x="5638800" y="3339000"/>
            <a:ext cx="6553200" cy="90000"/>
          </a:xfrm>
          <a:prstGeom prst="rect">
            <a:avLst/>
          </a:prstGeom>
          <a:solidFill>
            <a:srgbClr val="98ACBD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3A28F7-F045-40FE-A86D-520E11C77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412" y="3341381"/>
            <a:ext cx="555758" cy="87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C7C3A3E-2BDB-4D96-9528-125CF0512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416" y="3339000"/>
            <a:ext cx="658800" cy="9227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5AFAD71-19C2-460A-9434-A340E3B09AB8}"/>
              </a:ext>
            </a:extLst>
          </p:cNvPr>
          <p:cNvSpPr/>
          <p:nvPr/>
        </p:nvSpPr>
        <p:spPr>
          <a:xfrm>
            <a:off x="6552170" y="3341381"/>
            <a:ext cx="1017840" cy="87619"/>
          </a:xfrm>
          <a:prstGeom prst="rect">
            <a:avLst/>
          </a:prstGeom>
          <a:solidFill>
            <a:srgbClr val="044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158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1B0D94-5646-4762-BE70-9E7A5F96C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피마 인디언 데이터 분석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626C83-D8EE-4842-BB8F-579A31B71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502" y="794373"/>
            <a:ext cx="5982017" cy="83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2F51F0-E629-4078-849C-1CE45049B2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t="4126"/>
          <a:stretch/>
        </p:blipFill>
        <p:spPr bwMode="auto">
          <a:xfrm>
            <a:off x="606918" y="1626034"/>
            <a:ext cx="5103184" cy="4822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18540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1B0D94-5646-4762-BE70-9E7A5F96C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피마 인디언 데이터 분석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88C874-20E0-499C-83A8-A10918688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6430" y="1032657"/>
            <a:ext cx="7381069" cy="1918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D20B554-2DDE-403F-A09D-9F8AE54F3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30" y="2950860"/>
            <a:ext cx="7381069" cy="355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377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1B0D94-5646-4762-BE70-9E7A5F96C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피마 인디언 데이터 분석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6C03F0-F9A8-4CE4-946B-B9FF4FC24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27" y="1005317"/>
            <a:ext cx="6815919" cy="4060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F7D9C1D-760E-455E-A3F9-EF2089866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27" y="5065605"/>
            <a:ext cx="6639119" cy="10668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DC7A3CA-4D45-43D1-9548-34B5E3BE7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7619" y="1502564"/>
            <a:ext cx="3987130" cy="35725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F66EAD-3C1D-400D-B32B-61F14DB977A3}"/>
              </a:ext>
            </a:extLst>
          </p:cNvPr>
          <p:cNvSpPr txBox="1"/>
          <p:nvPr/>
        </p:nvSpPr>
        <p:spPr>
          <a:xfrm>
            <a:off x="9363075" y="1952625"/>
            <a:ext cx="446982" cy="276999"/>
          </a:xfrm>
          <a:prstGeom prst="rect">
            <a:avLst/>
          </a:prstGeom>
          <a:solidFill>
            <a:schemeClr val="bg1"/>
          </a:solidFill>
          <a:ln>
            <a:solidFill>
              <a:srgbClr val="044A92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relu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1E81A9-33D9-41D9-BD47-074357BFAF63}"/>
              </a:ext>
            </a:extLst>
          </p:cNvPr>
          <p:cNvSpPr txBox="1"/>
          <p:nvPr/>
        </p:nvSpPr>
        <p:spPr>
          <a:xfrm>
            <a:off x="9134475" y="2896961"/>
            <a:ext cx="446982" cy="276999"/>
          </a:xfrm>
          <a:prstGeom prst="rect">
            <a:avLst/>
          </a:prstGeom>
          <a:solidFill>
            <a:schemeClr val="bg1"/>
          </a:solidFill>
          <a:ln>
            <a:solidFill>
              <a:srgbClr val="044A92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relu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C2B4D0-CD66-4F66-8431-37FC2FE81955}"/>
              </a:ext>
            </a:extLst>
          </p:cNvPr>
          <p:cNvSpPr txBox="1"/>
          <p:nvPr/>
        </p:nvSpPr>
        <p:spPr>
          <a:xfrm>
            <a:off x="8986710" y="3882151"/>
            <a:ext cx="742511" cy="276999"/>
          </a:xfrm>
          <a:prstGeom prst="rect">
            <a:avLst/>
          </a:prstGeom>
          <a:solidFill>
            <a:schemeClr val="bg1"/>
          </a:solidFill>
          <a:ln>
            <a:solidFill>
              <a:srgbClr val="044A92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sigmoid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87258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39CDD8-FBA5-48B3-BE30-B4A938EA8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딥러닝</a:t>
            </a:r>
            <a:r>
              <a:rPr lang="en-US" altLang="ko-KR" dirty="0"/>
              <a:t> –  </a:t>
            </a:r>
            <a:r>
              <a:rPr lang="ko-KR" altLang="en-US" dirty="0"/>
              <a:t>정수 인코딩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D9F75E-80E9-491C-892F-73E2EAECB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아이리스 품종 예측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3EE529-54BB-44C0-88B6-9F90E6B43B68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15EA3F-7158-4611-DE9E-E71FF361C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83" y="1584092"/>
            <a:ext cx="5956117" cy="19336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52F126-AE05-84C7-A567-12413C399781}"/>
              </a:ext>
            </a:extLst>
          </p:cNvPr>
          <p:cNvSpPr txBox="1"/>
          <p:nvPr/>
        </p:nvSpPr>
        <p:spPr>
          <a:xfrm>
            <a:off x="5149394" y="2028825"/>
            <a:ext cx="1000125" cy="1400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98A072-C4F1-52FF-6F72-6E9260EB77AB}"/>
              </a:ext>
            </a:extLst>
          </p:cNvPr>
          <p:cNvSpPr txBox="1"/>
          <p:nvPr/>
        </p:nvSpPr>
        <p:spPr>
          <a:xfrm>
            <a:off x="263708" y="3631682"/>
            <a:ext cx="7299142" cy="453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문자열을 숫자로 바꿔 주려면 클래스 이름을 숫자 형태로 바꿔 주어야 함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ACD3694-549B-3457-D5C2-C04FE29F9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078" y="4193579"/>
            <a:ext cx="7895121" cy="2212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19366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39CDD8-FBA5-48B3-BE30-B4A938EA8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딥러닝</a:t>
            </a:r>
            <a:r>
              <a:rPr lang="en-US" altLang="ko-KR" dirty="0"/>
              <a:t> –  </a:t>
            </a:r>
            <a:r>
              <a:rPr lang="ko-KR" altLang="en-US" dirty="0"/>
              <a:t>원</a:t>
            </a:r>
            <a:r>
              <a:rPr lang="en-US" altLang="ko-KR" dirty="0"/>
              <a:t>-</a:t>
            </a:r>
            <a:r>
              <a:rPr lang="ko-KR" altLang="en-US" dirty="0"/>
              <a:t>핫 인코딩 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D9F75E-80E9-491C-892F-73E2EAECB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아이리스 품종 예측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3EE529-54BB-44C0-88B6-9F90E6B43B68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1CFDFD4-8F92-490C-55E4-4D4CF06B8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513" y="1632474"/>
            <a:ext cx="7661653" cy="1796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6">
            <a:extLst>
              <a:ext uri="{FF2B5EF4-FFF2-40B4-BE49-F238E27FC236}">
                <a16:creationId xmlns:a16="http://schemas.microsoft.com/office/drawing/2014/main" id="{16A3D61D-F8A2-4EE0-4738-36E7B5508895}"/>
              </a:ext>
            </a:extLst>
          </p:cNvPr>
          <p:cNvSpPr/>
          <p:nvPr/>
        </p:nvSpPr>
        <p:spPr>
          <a:xfrm>
            <a:off x="104319" y="3716788"/>
            <a:ext cx="7795847" cy="1463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array([1,2,3])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다시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array([[1., 0., 0.], [0., 1., 0.],[0., 0., 1.]])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바뀜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핫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인코딩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(one-hot-encoding)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여러 개의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로만 이루어진 형태로 바꿔 주는 기법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6074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705ED1-3582-544F-32FB-6D9BE167D2A3}"/>
              </a:ext>
            </a:extLst>
          </p:cNvPr>
          <p:cNvSpPr txBox="1"/>
          <p:nvPr/>
        </p:nvSpPr>
        <p:spPr>
          <a:xfrm>
            <a:off x="190500" y="938266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Y_obj</a:t>
            </a:r>
            <a:r>
              <a:rPr lang="en-US" altLang="ko-KR" dirty="0"/>
              <a:t>=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9BDA9-1E41-69FD-A2CE-B330B7CDD407}"/>
              </a:ext>
            </a:extLst>
          </p:cNvPr>
          <p:cNvSpPr txBox="1"/>
          <p:nvPr/>
        </p:nvSpPr>
        <p:spPr>
          <a:xfrm>
            <a:off x="1362075" y="938266"/>
            <a:ext cx="5467350" cy="2615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array(['Iris-</a:t>
            </a:r>
            <a:r>
              <a:rPr lang="en-US" altLang="ko-KR" sz="11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setosa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'Iris-</a:t>
            </a:r>
            <a:r>
              <a:rPr lang="en-US" altLang="ko-KR" sz="11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setosa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'Iris-</a:t>
            </a:r>
            <a:r>
              <a:rPr lang="en-US" altLang="ko-KR" sz="11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setosa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'Iris-</a:t>
            </a:r>
            <a:r>
              <a:rPr lang="en-US" altLang="ko-KR" sz="11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setosa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'Iris-</a:t>
            </a:r>
            <a:r>
              <a:rPr lang="en-US" altLang="ko-KR" sz="11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setosa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'Iris-</a:t>
            </a:r>
            <a:r>
              <a:rPr lang="en-US" altLang="ko-KR" sz="11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setosa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'Iris-</a:t>
            </a:r>
            <a:r>
              <a:rPr lang="en-US" altLang="ko-KR" sz="11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setosa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'Iris-</a:t>
            </a:r>
            <a:r>
              <a:rPr lang="en-US" altLang="ko-KR" sz="11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setosa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'Iris-</a:t>
            </a:r>
            <a:r>
              <a:rPr lang="en-US" altLang="ko-KR" sz="11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setosa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'Iris-</a:t>
            </a:r>
            <a:r>
              <a:rPr lang="en-US" altLang="ko-KR" sz="11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setosa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'Iris-</a:t>
            </a:r>
            <a:r>
              <a:rPr lang="en-US" altLang="ko-KR" sz="11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setosa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'Iris-</a:t>
            </a:r>
            <a:r>
              <a:rPr lang="en-US" altLang="ko-KR" sz="11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setosa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'Iris-</a:t>
            </a:r>
            <a:r>
              <a:rPr lang="en-US" altLang="ko-KR" sz="11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setosa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'Iris-</a:t>
            </a:r>
            <a:r>
              <a:rPr lang="en-US" altLang="ko-KR" sz="11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setosa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'Iris-</a:t>
            </a:r>
            <a:r>
              <a:rPr lang="en-US" altLang="ko-KR" sz="11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setosa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'Iris-</a:t>
            </a:r>
            <a:r>
              <a:rPr lang="en-US" altLang="ko-KR" sz="11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setosa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'Iris-</a:t>
            </a:r>
            <a:r>
              <a:rPr lang="en-US" altLang="ko-KR" sz="11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setosa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'Iris-</a:t>
            </a:r>
            <a:r>
              <a:rPr lang="en-US" altLang="ko-KR" sz="11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setosa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'Iris-</a:t>
            </a:r>
            <a:r>
              <a:rPr lang="en-US" altLang="ko-KR" sz="11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setosa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'Iris-</a:t>
            </a:r>
            <a:r>
              <a:rPr lang="en-US" altLang="ko-KR" sz="11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setosa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'Iris-</a:t>
            </a:r>
            <a:r>
              <a:rPr lang="en-US" altLang="ko-KR" sz="11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setosa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'Iris-</a:t>
            </a:r>
            <a:r>
              <a:rPr lang="en-US" altLang="ko-KR" sz="11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setosa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'Iris-</a:t>
            </a:r>
            <a:r>
              <a:rPr lang="en-US" altLang="ko-KR" sz="11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setosa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'Iris-</a:t>
            </a:r>
            <a:r>
              <a:rPr lang="en-US" altLang="ko-KR" sz="11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setosa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'Iris-</a:t>
            </a:r>
            <a:r>
              <a:rPr lang="en-US" altLang="ko-KR" sz="11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setosa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'Iris-</a:t>
            </a:r>
            <a:r>
              <a:rPr lang="en-US" altLang="ko-KR" sz="11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setosa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'Iris-</a:t>
            </a:r>
            <a:r>
              <a:rPr lang="en-US" altLang="ko-KR" sz="11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setosa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'Iris-</a:t>
            </a:r>
            <a:r>
              <a:rPr lang="en-US" altLang="ko-KR" sz="11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setosa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'Iris-</a:t>
            </a:r>
            <a:r>
              <a:rPr lang="en-US" altLang="ko-KR" sz="11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setosa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'Iris-</a:t>
            </a:r>
            <a:r>
              <a:rPr lang="en-US" altLang="ko-KR" sz="11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setosa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'Iris-</a:t>
            </a:r>
            <a:r>
              <a:rPr lang="en-US" altLang="ko-KR" sz="11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setosa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'Iris-</a:t>
            </a:r>
            <a:r>
              <a:rPr lang="en-US" altLang="ko-KR" sz="11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setosa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'Iris-</a:t>
            </a:r>
            <a:r>
              <a:rPr lang="en-US" altLang="ko-KR" sz="11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setosa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'Iris-</a:t>
            </a:r>
            <a:r>
              <a:rPr lang="en-US" altLang="ko-KR" sz="11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setosa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'Iris-</a:t>
            </a:r>
            <a:r>
              <a:rPr lang="en-US" altLang="ko-KR" sz="11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setosa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'Iris-</a:t>
            </a:r>
            <a:r>
              <a:rPr lang="en-US" altLang="ko-KR" sz="11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setosa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'Iris-</a:t>
            </a:r>
            <a:r>
              <a:rPr lang="en-US" altLang="ko-KR" sz="11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setosa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'Iris-</a:t>
            </a:r>
            <a:r>
              <a:rPr lang="en-US" altLang="ko-KR" sz="11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setosa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'Iris-</a:t>
            </a:r>
            <a:r>
              <a:rPr lang="en-US" altLang="ko-KR" sz="11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setosa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'Iris-</a:t>
            </a:r>
            <a:r>
              <a:rPr lang="en-US" altLang="ko-KR" sz="11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setosa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'Iris-</a:t>
            </a:r>
            <a:r>
              <a:rPr lang="en-US" altLang="ko-KR" sz="11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setosa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'Iris-</a:t>
            </a:r>
            <a:r>
              <a:rPr lang="en-US" altLang="ko-KR" sz="11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setosa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'Iris-</a:t>
            </a:r>
            <a:r>
              <a:rPr lang="en-US" altLang="ko-KR" sz="11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setosa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'Iris-</a:t>
            </a:r>
            <a:r>
              <a:rPr lang="en-US" altLang="ko-KR" sz="11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setosa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'Iris-</a:t>
            </a:r>
            <a:r>
              <a:rPr lang="en-US" altLang="ko-KR" sz="11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setosa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'Iris-</a:t>
            </a:r>
            <a:r>
              <a:rPr lang="en-US" altLang="ko-KR" sz="11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setosa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'Iris-</a:t>
            </a:r>
            <a:r>
              <a:rPr lang="en-US" altLang="ko-KR" sz="11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setosa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'Iris-</a:t>
            </a:r>
            <a:r>
              <a:rPr lang="en-US" altLang="ko-KR" sz="11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setosa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'Iris-</a:t>
            </a:r>
            <a:r>
              <a:rPr lang="en-US" altLang="ko-KR" sz="11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setosa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'Iris-</a:t>
            </a:r>
            <a:r>
              <a:rPr lang="en-US" altLang="ko-KR" sz="11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setosa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'Iris-versicolor', 'Iris-versicolor', 'Iris-versicolor', 'Iris-versicolor', 'Iris-versicolor',</a:t>
            </a:r>
            <a:endParaRPr lang="ko-KR" altLang="en-US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C1ECF6-2167-BAB7-8B61-D831E9D2B637}"/>
              </a:ext>
            </a:extLst>
          </p:cNvPr>
          <p:cNvSpPr txBox="1"/>
          <p:nvPr/>
        </p:nvSpPr>
        <p:spPr>
          <a:xfrm>
            <a:off x="252983" y="355395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Y=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B6EFB9-1CD9-6F58-C8A0-FAA57463175A}"/>
              </a:ext>
            </a:extLst>
          </p:cNvPr>
          <p:cNvSpPr txBox="1"/>
          <p:nvPr/>
        </p:nvSpPr>
        <p:spPr>
          <a:xfrm>
            <a:off x="895350" y="3553950"/>
            <a:ext cx="6096000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array([0, 0, 0, 0, 0, 0, 0, 0, 0, 0, 0, 0, 0, 0, 0, 0, 0, 0, 0, 0, 0, 0, 0, 0, 0, 0, 0, 0, 0, 0, 0, 0, 0, 0, 0, 0, 0, 0, 0, 0, 0, 0, 0, 0, 0, 0, 0, 0, 0, 0, 1, 1, 1, 1, 1, 1, 1, 1, 1, 1, 1, 1, 1, 1, 1, 1, 1, 1, 1, 1, 1, 1, 1, 1, 1, 1, 1, 1, 1, 1, 1, 1, 1, 1, 1, 1, 1, 1, 1, 1, 1, 1, 1, 1, 1, 1, 1, 1, 1, 1, 2, 2, 2, 2, 2, 2, 2, 2, 2, 2, 2, 2, 2, 2, 2, 2, 2, 2, 2, 2, 2, 2, 2, 2, 2, 2, 2, 2, 2, 2, 2, 2, 2, 2, 2, 2, 2, 2, 2, 2, 2, 2, 2, 2, 2, 2, 2, 2, 2, 2])</a:t>
            </a:r>
            <a:endParaRPr lang="ko-KR" altLang="en-US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6F71F9-2F17-830F-3A2C-B08B7E3E960D}"/>
              </a:ext>
            </a:extLst>
          </p:cNvPr>
          <p:cNvSpPr txBox="1"/>
          <p:nvPr/>
        </p:nvSpPr>
        <p:spPr>
          <a:xfrm>
            <a:off x="214964" y="5072944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Y_encoded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12AC46-A553-74E3-686E-C5214B0B99EF}"/>
              </a:ext>
            </a:extLst>
          </p:cNvPr>
          <p:cNvSpPr txBox="1"/>
          <p:nvPr/>
        </p:nvSpPr>
        <p:spPr>
          <a:xfrm>
            <a:off x="1714501" y="5072944"/>
            <a:ext cx="57531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array([[1., 0., 0.], [1., 0., 0.], [1., 0., 0.], [1., 0., 0.], [1., 0., 0.], [1., 0., 0.], [1., 0., 0.], [1., 0., 0.], [1., 0., 0.],</a:t>
            </a:r>
            <a:endParaRPr lang="ko-KR" altLang="en-US" sz="1400" dirty="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AD0A8455-EEFF-C57B-D08C-F24D6E10E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39" y="93887"/>
            <a:ext cx="12084960" cy="700486"/>
          </a:xfrm>
        </p:spPr>
        <p:txBody>
          <a:bodyPr/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딥러닝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D1EB2A8-7404-6642-E3AB-81C87C1E5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983" y="1932747"/>
            <a:ext cx="4953162" cy="17430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" name="화살표: 왼쪽으로 구부러짐 18">
            <a:extLst>
              <a:ext uri="{FF2B5EF4-FFF2-40B4-BE49-F238E27FC236}">
                <a16:creationId xmlns:a16="http://schemas.microsoft.com/office/drawing/2014/main" id="{D3469ECA-C12F-8ABD-033B-849756101B97}"/>
              </a:ext>
            </a:extLst>
          </p:cNvPr>
          <p:cNvSpPr/>
          <p:nvPr/>
        </p:nvSpPr>
        <p:spPr>
          <a:xfrm rot="19948369">
            <a:off x="6726578" y="2683652"/>
            <a:ext cx="367620" cy="76655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화살표: 왼쪽으로 구부러짐 19">
            <a:extLst>
              <a:ext uri="{FF2B5EF4-FFF2-40B4-BE49-F238E27FC236}">
                <a16:creationId xmlns:a16="http://schemas.microsoft.com/office/drawing/2014/main" id="{B8693261-A678-724E-4897-67FDBAFCDA7F}"/>
              </a:ext>
            </a:extLst>
          </p:cNvPr>
          <p:cNvSpPr/>
          <p:nvPr/>
        </p:nvSpPr>
        <p:spPr>
          <a:xfrm rot="19948369">
            <a:off x="7148186" y="4266885"/>
            <a:ext cx="358700" cy="76655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0284BD8-A9F0-10E6-A45E-A3E7407A1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771" y="4348115"/>
            <a:ext cx="4528276" cy="1343025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4BFAFDA-7CB2-EEAC-F86E-349ACF022782}"/>
              </a:ext>
            </a:extLst>
          </p:cNvPr>
          <p:cNvSpPr txBox="1"/>
          <p:nvPr/>
        </p:nvSpPr>
        <p:spPr>
          <a:xfrm>
            <a:off x="9862909" y="2619618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정수 인코딩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FA19EE-04C8-BB10-6F79-1D4C9F480259}"/>
              </a:ext>
            </a:extLst>
          </p:cNvPr>
          <p:cNvSpPr txBox="1"/>
          <p:nvPr/>
        </p:nvSpPr>
        <p:spPr>
          <a:xfrm>
            <a:off x="8453209" y="5626942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원 핫 인코딩</a:t>
            </a:r>
          </a:p>
        </p:txBody>
      </p:sp>
    </p:spTree>
    <p:extLst>
      <p:ext uri="{BB962C8B-B14F-4D97-AF65-F5344CB8AC3E}">
        <p14:creationId xmlns:p14="http://schemas.microsoft.com/office/powerpoint/2010/main" val="37286738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>
            <a:extLst>
              <a:ext uri="{FF2B5EF4-FFF2-40B4-BE49-F238E27FC236}">
                <a16:creationId xmlns:a16="http://schemas.microsoft.com/office/drawing/2014/main" id="{AD0A8455-EEFF-C57B-D08C-F24D6E10E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39" y="93887"/>
            <a:ext cx="12084960" cy="700486"/>
          </a:xfrm>
        </p:spPr>
        <p:txBody>
          <a:bodyPr/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딥러닝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B17065-42F7-1373-9247-D6FD5E2F5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318" y="952897"/>
            <a:ext cx="5888682" cy="216024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numpy</a:t>
            </a:r>
            <a:r>
              <a:rPr lang="en-US" altLang="ko-KR" sz="1600" kern="0" dirty="0">
                <a:latin typeface="Trebuchet MS" pitchFamily="34" charset="0"/>
              </a:rPr>
              <a:t> as np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X = </a:t>
            </a:r>
            <a:r>
              <a:rPr lang="en-US" altLang="ko-KR" sz="1600" kern="0" dirty="0" err="1">
                <a:latin typeface="Trebuchet MS" pitchFamily="34" charset="0"/>
              </a:rPr>
              <a:t>np.array</a:t>
            </a:r>
            <a:r>
              <a:rPr lang="en-US" altLang="ko-KR" sz="1600" kern="0" dirty="0">
                <a:latin typeface="Trebuchet MS" pitchFamily="34" charset="0"/>
              </a:rPr>
              <a:t>([['Korea', 44, 7200],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	       ['Japan', 27, 4800],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                  ['China', 30, 6100]])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from </a:t>
            </a:r>
            <a:r>
              <a:rPr lang="en-US" altLang="ko-KR" sz="1600" kern="0" dirty="0" err="1">
                <a:latin typeface="Trebuchet MS" pitchFamily="34" charset="0"/>
              </a:rPr>
              <a:t>sklearn.preprocessing</a:t>
            </a:r>
            <a:r>
              <a:rPr lang="en-US" altLang="ko-KR" sz="1600" kern="0" dirty="0">
                <a:latin typeface="Trebuchet MS" pitchFamily="34" charset="0"/>
              </a:rPr>
              <a:t> import </a:t>
            </a:r>
            <a:r>
              <a:rPr lang="en-US" altLang="ko-KR" sz="1600" kern="0" dirty="0" err="1">
                <a:latin typeface="Trebuchet MS" pitchFamily="34" charset="0"/>
              </a:rPr>
              <a:t>LabelEncoder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labelencoder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LabelEncoder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X[:, 0] = </a:t>
            </a:r>
            <a:r>
              <a:rPr lang="en-US" altLang="ko-KR" sz="1600" kern="0" dirty="0" err="1">
                <a:latin typeface="Trebuchet MS" pitchFamily="34" charset="0"/>
              </a:rPr>
              <a:t>labelencoder.fit_transform</a:t>
            </a:r>
            <a:r>
              <a:rPr lang="en-US" altLang="ko-KR" sz="1600" kern="0" dirty="0">
                <a:latin typeface="Trebuchet MS" pitchFamily="34" charset="0"/>
              </a:rPr>
              <a:t>(X[:, 0])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print(X)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C1159F-E84C-55D6-0470-E01191A55E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318" y="3271661"/>
            <a:ext cx="5888682" cy="852872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[['2' '44' '7200']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['1' '27' '4800']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['0' '30' '6100']]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9FDD34-8F25-8FCE-16FE-97A13B6E4ABC}"/>
              </a:ext>
            </a:extLst>
          </p:cNvPr>
          <p:cNvSpPr txBox="1"/>
          <p:nvPr/>
        </p:nvSpPr>
        <p:spPr>
          <a:xfrm>
            <a:off x="6919684" y="2318767"/>
            <a:ext cx="2525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FF0000"/>
                </a:solidFill>
              </a:rPr>
              <a:t>정수 인코딩 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BEE57BB-069C-3AA8-0BE0-968485DAE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39" y="5010150"/>
            <a:ext cx="8064896" cy="130436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582829F-2E63-58F5-5849-871E779F7298}"/>
              </a:ext>
            </a:extLst>
          </p:cNvPr>
          <p:cNvSpPr txBox="1"/>
          <p:nvPr/>
        </p:nvSpPr>
        <p:spPr>
          <a:xfrm>
            <a:off x="107039" y="4425375"/>
            <a:ext cx="2669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FF0000"/>
                </a:solidFill>
              </a:rPr>
              <a:t>원 핫 인코딩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D61C99-1139-37B6-4E28-12406569A18C}"/>
              </a:ext>
            </a:extLst>
          </p:cNvPr>
          <p:cNvSpPr txBox="1"/>
          <p:nvPr/>
        </p:nvSpPr>
        <p:spPr>
          <a:xfrm>
            <a:off x="2688431" y="4552826"/>
            <a:ext cx="7970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0" i="0" u="none" strike="noStrike" baseline="0" dirty="0">
                <a:latin typeface="SandSm"/>
              </a:rPr>
              <a:t>원</a:t>
            </a:r>
            <a:r>
              <a:rPr lang="en-US" altLang="ko-KR" sz="1800" b="0" i="0" u="none" strike="noStrike" baseline="0" dirty="0">
                <a:latin typeface="SandSm"/>
              </a:rPr>
              <a:t>-</a:t>
            </a:r>
            <a:r>
              <a:rPr lang="ko-KR" altLang="en-US" sz="1800" b="0" i="0" u="none" strike="noStrike" baseline="0" dirty="0">
                <a:latin typeface="SandSm"/>
              </a:rPr>
              <a:t>핫 인코딩은 단 하나의 값만 </a:t>
            </a:r>
            <a:r>
              <a:rPr lang="en-US" altLang="ko-KR" sz="1800" b="0" i="0" u="none" strike="noStrike" baseline="0" dirty="0">
                <a:latin typeface="SandSm"/>
              </a:rPr>
              <a:t>1</a:t>
            </a:r>
            <a:r>
              <a:rPr lang="ko-KR" altLang="en-US" sz="1800" b="0" i="0" u="none" strike="noStrike" baseline="0" dirty="0">
                <a:latin typeface="SandSm"/>
              </a:rPr>
              <a:t>이고 나머지는 모두 </a:t>
            </a:r>
            <a:r>
              <a:rPr lang="en-US" altLang="ko-KR" sz="1800" b="0" i="0" u="none" strike="noStrike" baseline="0" dirty="0">
                <a:latin typeface="SandSm"/>
              </a:rPr>
              <a:t>0</a:t>
            </a:r>
            <a:r>
              <a:rPr lang="ko-KR" altLang="en-US" sz="1800" b="0" i="0" u="none" strike="noStrike" baseline="0" dirty="0">
                <a:latin typeface="SandSm"/>
              </a:rPr>
              <a:t>인 인코딩을 의미한다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0362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en-US" altLang="ko-KR" dirty="0"/>
              <a:t>OR </a:t>
            </a:r>
            <a:r>
              <a:rPr lang="ko-KR" altLang="en-US" dirty="0"/>
              <a:t>연산을 수행하는 신경망 실습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3E67A8-466B-4E13-9D42-5EE9F4E19D11}"/>
              </a:ext>
            </a:extLst>
          </p:cNvPr>
          <p:cNvSpPr txBox="1"/>
          <p:nvPr/>
        </p:nvSpPr>
        <p:spPr>
          <a:xfrm>
            <a:off x="566531" y="1311517"/>
            <a:ext cx="822959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/>
              <a:t>import </a:t>
            </a:r>
            <a:r>
              <a:rPr lang="en-US" altLang="ko-KR" sz="1200" b="1" dirty="0" err="1"/>
              <a:t>numpy</a:t>
            </a:r>
            <a:r>
              <a:rPr lang="en-US" altLang="ko-KR" sz="1200" b="1" dirty="0"/>
              <a:t> as np</a:t>
            </a:r>
          </a:p>
          <a:p>
            <a:r>
              <a:rPr lang="en-US" altLang="ko-KR" sz="1200" b="1" dirty="0"/>
              <a:t>import </a:t>
            </a:r>
            <a:r>
              <a:rPr lang="en-US" altLang="ko-KR" sz="1200" b="1" dirty="0" err="1"/>
              <a:t>tensorflow</a:t>
            </a:r>
            <a:r>
              <a:rPr lang="en-US" altLang="ko-KR" sz="1200" b="1" dirty="0"/>
              <a:t> as </a:t>
            </a:r>
            <a:r>
              <a:rPr lang="en-US" altLang="ko-KR" sz="1200" b="1" dirty="0" err="1"/>
              <a:t>tf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model = </a:t>
            </a:r>
            <a:r>
              <a:rPr lang="en-US" altLang="ko-KR" sz="1200" b="1" dirty="0" err="1"/>
              <a:t>tf.keras.models.</a:t>
            </a:r>
            <a:r>
              <a:rPr lang="en-US" altLang="ko-KR" sz="1200" b="1" dirty="0" err="1">
                <a:solidFill>
                  <a:srgbClr val="FF0000"/>
                </a:solidFill>
              </a:rPr>
              <a:t>Sequential</a:t>
            </a:r>
            <a:r>
              <a:rPr lang="en-US" altLang="ko-KR" sz="1200" b="1" dirty="0"/>
              <a:t>()</a:t>
            </a:r>
          </a:p>
          <a:p>
            <a:endParaRPr lang="en-US" altLang="ko-KR" sz="1200" b="1" dirty="0"/>
          </a:p>
          <a:p>
            <a:r>
              <a:rPr lang="en-US" altLang="ko-KR" sz="1200" b="1" dirty="0" err="1"/>
              <a:t>model.</a:t>
            </a:r>
            <a:r>
              <a:rPr lang="en-US" altLang="ko-KR" sz="1200" b="1" dirty="0" err="1">
                <a:solidFill>
                  <a:srgbClr val="FF0000"/>
                </a:solidFill>
              </a:rPr>
              <a:t>add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tf.keras.layers.</a:t>
            </a:r>
            <a:r>
              <a:rPr lang="en-US" altLang="ko-KR" sz="1200" b="1" dirty="0" err="1">
                <a:solidFill>
                  <a:srgbClr val="FF0000"/>
                </a:solidFill>
              </a:rPr>
              <a:t>Dense</a:t>
            </a:r>
            <a:r>
              <a:rPr lang="en-US" altLang="ko-KR" sz="1200" b="1" dirty="0"/>
              <a:t>(units=2, </a:t>
            </a:r>
            <a:r>
              <a:rPr lang="en-US" altLang="ko-KR" sz="1200" b="1" dirty="0" err="1"/>
              <a:t>input_shape</a:t>
            </a:r>
            <a:r>
              <a:rPr lang="en-US" altLang="ko-KR" sz="1200" b="1" dirty="0"/>
              <a:t>=(2,), activation='sigmoid'))</a:t>
            </a:r>
          </a:p>
          <a:p>
            <a:r>
              <a:rPr lang="en-US" altLang="ko-KR" sz="1200" b="1" dirty="0" err="1"/>
              <a:t>model.</a:t>
            </a:r>
            <a:r>
              <a:rPr lang="en-US" altLang="ko-KR" sz="1200" b="1" dirty="0" err="1">
                <a:solidFill>
                  <a:srgbClr val="FF0000"/>
                </a:solidFill>
              </a:rPr>
              <a:t>add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tf.keras.layers.Dense</a:t>
            </a:r>
            <a:r>
              <a:rPr lang="en-US" altLang="ko-KR" sz="1200" b="1" dirty="0"/>
              <a:t>(units=1,  activation='sigmoid')) 		</a:t>
            </a:r>
          </a:p>
          <a:p>
            <a:r>
              <a:rPr lang="en-US" altLang="ko-KR" sz="1200" b="1" dirty="0" err="1"/>
              <a:t>model.</a:t>
            </a:r>
            <a:r>
              <a:rPr lang="en-US" altLang="ko-KR" sz="1200" b="1" dirty="0" err="1">
                <a:solidFill>
                  <a:srgbClr val="FF0000"/>
                </a:solidFill>
              </a:rPr>
              <a:t>compile</a:t>
            </a:r>
            <a:r>
              <a:rPr lang="en-US" altLang="ko-KR" sz="1200" b="1" dirty="0"/>
              <a:t>(loss='</a:t>
            </a:r>
            <a:r>
              <a:rPr lang="en-US" altLang="ko-KR" sz="1200" b="1" dirty="0" err="1"/>
              <a:t>mean_squared_error</a:t>
            </a:r>
            <a:r>
              <a:rPr lang="en-US" altLang="ko-KR" sz="1200" b="1" dirty="0"/>
              <a:t>', optimizer=</a:t>
            </a:r>
            <a:r>
              <a:rPr lang="en-US" altLang="ko-KR" sz="1200" b="1" dirty="0" err="1"/>
              <a:t>tf.keras.optimizers.SGD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lr</a:t>
            </a:r>
            <a:r>
              <a:rPr lang="en-US" altLang="ko-KR" sz="1200" b="1" dirty="0"/>
              <a:t>=0.3),metrics='accuracy') </a:t>
            </a:r>
          </a:p>
          <a:p>
            <a:endParaRPr lang="en-US" altLang="ko-KR" sz="1200" b="1" dirty="0"/>
          </a:p>
          <a:p>
            <a:r>
              <a:rPr lang="en-US" altLang="ko-KR" sz="1200" b="1" dirty="0" err="1"/>
              <a:t>model.summary</a:t>
            </a:r>
            <a:r>
              <a:rPr lang="en-US" altLang="ko-KR" sz="1200" b="1" dirty="0"/>
              <a:t>()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X = </a:t>
            </a:r>
            <a:r>
              <a:rPr lang="en-US" altLang="ko-KR" sz="1200" b="1" dirty="0" err="1"/>
              <a:t>np.array</a:t>
            </a:r>
            <a:r>
              <a:rPr lang="en-US" altLang="ko-KR" sz="1200" b="1" dirty="0"/>
              <a:t>([[0, 0],[0, 1],[1, 0],[1, 1]])</a:t>
            </a:r>
          </a:p>
          <a:p>
            <a:r>
              <a:rPr lang="en-US" altLang="ko-KR" sz="1200" b="1" dirty="0"/>
              <a:t>y = </a:t>
            </a:r>
            <a:r>
              <a:rPr lang="en-US" altLang="ko-KR" sz="1200" b="1" dirty="0" err="1"/>
              <a:t>np.array</a:t>
            </a:r>
            <a:r>
              <a:rPr lang="en-US" altLang="ko-KR" sz="1200" b="1" dirty="0"/>
              <a:t>([[0], [1], [1], [1]])</a:t>
            </a:r>
          </a:p>
          <a:p>
            <a:endParaRPr lang="en-US" altLang="ko-KR" sz="1200" b="1" dirty="0"/>
          </a:p>
          <a:p>
            <a:r>
              <a:rPr lang="en-US" altLang="ko-KR" sz="1200" b="1" dirty="0" err="1"/>
              <a:t>model.</a:t>
            </a:r>
            <a:r>
              <a:rPr lang="en-US" altLang="ko-KR" sz="1200" b="1" dirty="0" err="1">
                <a:solidFill>
                  <a:srgbClr val="FF0000"/>
                </a:solidFill>
              </a:rPr>
              <a:t>fit</a:t>
            </a:r>
            <a:r>
              <a:rPr lang="en-US" altLang="ko-KR" sz="1200" b="1" dirty="0"/>
              <a:t>(X, y, </a:t>
            </a:r>
            <a:r>
              <a:rPr lang="en-US" altLang="ko-KR" sz="1200" b="1" dirty="0" err="1"/>
              <a:t>batch_size</a:t>
            </a:r>
            <a:r>
              <a:rPr lang="en-US" altLang="ko-KR" sz="1200" b="1" dirty="0"/>
              <a:t>=1, epochs=500)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print( </a:t>
            </a:r>
            <a:r>
              <a:rPr lang="en-US" altLang="ko-KR" sz="1200" b="1" dirty="0" err="1"/>
              <a:t>model.</a:t>
            </a:r>
            <a:r>
              <a:rPr lang="en-US" altLang="ko-KR" sz="1200" b="1" dirty="0" err="1">
                <a:solidFill>
                  <a:srgbClr val="FF0000"/>
                </a:solidFill>
              </a:rPr>
              <a:t>predict</a:t>
            </a:r>
            <a:r>
              <a:rPr lang="en-US" altLang="ko-KR" sz="1200" b="1" dirty="0"/>
              <a:t>(X) )</a:t>
            </a:r>
            <a:endParaRPr lang="ko-KR" altLang="en-US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B9E4F7-6D08-4496-95E0-FCB0EB06A998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625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9EE16C-1FEB-4A71-BADA-842BE09D7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딥러닝 </a:t>
            </a:r>
            <a:r>
              <a:rPr lang="en-US" altLang="ko-KR" dirty="0"/>
              <a:t>– </a:t>
            </a:r>
            <a:r>
              <a:rPr lang="ko-KR" altLang="en-US" dirty="0"/>
              <a:t>소프트 맥스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368A39D2-1B4B-48A3-A471-F7033C1154D7}"/>
              </a:ext>
            </a:extLst>
          </p:cNvPr>
          <p:cNvSpPr/>
          <p:nvPr/>
        </p:nvSpPr>
        <p:spPr>
          <a:xfrm>
            <a:off x="368998" y="1079975"/>
            <a:ext cx="7795847" cy="10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F6CC2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소프트맥스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:</a:t>
            </a:r>
          </a:p>
          <a:p>
            <a:pPr marL="285750" marR="0" lvl="0" indent="-285750" algn="l" defTabSz="914400" rtl="0" eaLnBrk="1" fontAlgn="auto" latinLnBrk="1" hangingPunct="1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F6CC2C"/>
              </a:buClr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    그림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12-3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에서와 같이 총합이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인 형태로 바꿔서 계산해 주는 함수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D858A5-285D-4D01-8C24-D96B6BEBF4A3}"/>
              </a:ext>
            </a:extLst>
          </p:cNvPr>
          <p:cNvSpPr txBox="1"/>
          <p:nvPr/>
        </p:nvSpPr>
        <p:spPr>
          <a:xfrm>
            <a:off x="409555" y="5524821"/>
            <a:ext cx="2829063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F6CC2C"/>
              </a:buClr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B9F15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그림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EB9F15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12-3 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소프트맥스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함수의 원리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EFF8751-05D3-4B7A-B872-857F42D24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6697" y="2203302"/>
            <a:ext cx="5640092" cy="3204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154BCCD-6677-687C-40E0-A51B344E2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525" y="3017755"/>
            <a:ext cx="5705475" cy="13335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7754671-30F9-7C66-FC73-79A9374F92AC}"/>
              </a:ext>
            </a:extLst>
          </p:cNvPr>
          <p:cNvSpPr/>
          <p:nvPr/>
        </p:nvSpPr>
        <p:spPr>
          <a:xfrm>
            <a:off x="9591675" y="3770230"/>
            <a:ext cx="1247775" cy="4017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6886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9EE16C-1FEB-4A71-BADA-842BE09D7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아이리스 품종 예측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F9632D-77A7-4E2F-8F11-45BDE47F7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894" y="2299996"/>
            <a:ext cx="7612226" cy="1822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2A024C-3C37-4291-9439-EF437D75D112}"/>
              </a:ext>
            </a:extLst>
          </p:cNvPr>
          <p:cNvSpPr/>
          <p:nvPr/>
        </p:nvSpPr>
        <p:spPr>
          <a:xfrm>
            <a:off x="507894" y="1600836"/>
            <a:ext cx="7795847" cy="49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이제 모델을 만들어 보자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2ABA68-A0D9-E9B0-0BA3-E9EB77AEDE41}"/>
              </a:ext>
            </a:extLst>
          </p:cNvPr>
          <p:cNvSpPr/>
          <p:nvPr/>
        </p:nvSpPr>
        <p:spPr>
          <a:xfrm>
            <a:off x="770021" y="3429000"/>
            <a:ext cx="4824663" cy="4990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0156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9EE16C-1FEB-4A71-BADA-842BE09D7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아이리스 품종 예측 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B3EFAC80-08FD-4F3A-8B9B-3E2AE1645FA2}"/>
              </a:ext>
            </a:extLst>
          </p:cNvPr>
          <p:cNvSpPr/>
          <p:nvPr/>
        </p:nvSpPr>
        <p:spPr>
          <a:xfrm>
            <a:off x="307869" y="1191261"/>
            <a:ext cx="7219198" cy="19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다중 분류에 적절한 오차 함수인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categorical_crossentropy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사용하고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최적화 함수로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adam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사용함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샘플이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 반복될 때까지 실험을 진행하되 한 번에 입력되는 값은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개로 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71579B-2F9E-4F7D-B2F5-58DD8EDBA15C}"/>
              </a:ext>
            </a:extLst>
          </p:cNvPr>
          <p:cNvSpPr txBox="1"/>
          <p:nvPr/>
        </p:nvSpPr>
        <p:spPr>
          <a:xfrm>
            <a:off x="780878" y="3190187"/>
            <a:ext cx="38898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accent4">
                    <a:lumMod val="75000"/>
                  </a:schemeClr>
                </a:solidFill>
                <a:ea typeface="나눔스퀘어 Bold" panose="020B0600000101010101"/>
              </a:rPr>
              <a:t>코드 </a:t>
            </a:r>
            <a:r>
              <a:rPr lang="en-US" altLang="ko-KR" sz="1600" b="1" dirty="0">
                <a:solidFill>
                  <a:schemeClr val="accent4">
                    <a:lumMod val="75000"/>
                  </a:schemeClr>
                </a:solidFill>
                <a:ea typeface="나눔스퀘어 Bold" panose="020B0600000101010101"/>
              </a:rPr>
              <a:t>12-1 </a:t>
            </a:r>
            <a:r>
              <a:rPr lang="ko-KR" altLang="en-US" sz="1600" b="1" dirty="0">
                <a:ea typeface="나눔스퀘어 Bold" panose="020B0600000101010101"/>
              </a:rPr>
              <a:t>아이리스 품종 예측하기</a:t>
            </a:r>
            <a:endParaRPr lang="en-US" altLang="ko-KR" sz="1600" b="1" dirty="0">
              <a:ea typeface="나눔스퀘어 Bold" panose="020B0600000101010101"/>
            </a:endParaRPr>
          </a:p>
          <a:p>
            <a:pPr marL="171450" indent="-1714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ko-KR" altLang="en-US" sz="1200" dirty="0">
                <a:ea typeface="나눔스퀘어 Bold" panose="020B0600000101010101"/>
              </a:rPr>
              <a:t>예제 소스</a:t>
            </a:r>
            <a:r>
              <a:rPr lang="en-US" altLang="ko-KR" sz="1200" dirty="0">
                <a:ea typeface="나눔스퀘어 Bold" panose="020B0600000101010101"/>
              </a:rPr>
              <a:t>: </a:t>
            </a:r>
            <a:r>
              <a:rPr lang="en-US" altLang="ko-KR" sz="1200" dirty="0" err="1">
                <a:ea typeface="나눔스퀘어 Bold" panose="020B0600000101010101"/>
              </a:rPr>
              <a:t>run_project</a:t>
            </a:r>
            <a:r>
              <a:rPr lang="en-US" altLang="ko-KR" sz="1200" dirty="0">
                <a:ea typeface="나눔스퀘어 Bold" panose="020B0600000101010101"/>
              </a:rPr>
              <a:t>/03_Iris_Multi_Classfication.ipynb</a:t>
            </a:r>
            <a:endParaRPr lang="ko-KR" altLang="en-US" sz="1200" dirty="0">
              <a:ea typeface="나눔스퀘어 Bold" panose="020B0600000101010101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A6373B0-83A6-47A2-BA57-0E5CA1838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1575" y="4038324"/>
            <a:ext cx="7200800" cy="1507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143244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9EE16C-1FEB-4A71-BADA-842BE09D7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아이리스 품종 예측 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DE3737A-336E-4C78-A59A-A1BC39FA5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8563" y="1112454"/>
            <a:ext cx="7161279" cy="47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857874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9EE16C-1FEB-4A71-BADA-842BE09D7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아이리스 품종 예측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0236B2-C8D1-42A0-9F29-33DF6F07D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865" y="1328911"/>
            <a:ext cx="6967835" cy="5028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264781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9EE16C-1FEB-4A71-BADA-842BE09D7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아이리스 품종 예측 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03E2818-9745-4C4B-8200-29849E55C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32" y="1062980"/>
            <a:ext cx="7257911" cy="340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9E17F72-AE2D-40D3-9728-D0725B40B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815" y="4298537"/>
            <a:ext cx="7141026" cy="246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159901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79B9D9E-84AF-4778-AB57-3D227C25B637}"/>
              </a:ext>
            </a:extLst>
          </p:cNvPr>
          <p:cNvSpPr txBox="1">
            <a:spLocks/>
          </p:cNvSpPr>
          <p:nvPr/>
        </p:nvSpPr>
        <p:spPr>
          <a:xfrm>
            <a:off x="107040" y="141512"/>
            <a:ext cx="12084960" cy="700486"/>
          </a:xfrm>
          <a:prstGeom prst="rect">
            <a:avLst/>
          </a:prstGeom>
        </p:spPr>
        <p:txBody>
          <a:bodyPr vert="horz" lIns="14400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</a:lstStyle>
          <a:p>
            <a:r>
              <a:rPr lang="ko-KR" altLang="en-US"/>
              <a:t>초음파 광물 예측 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E732846-520D-4430-80AA-FFCB35168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12" y="955997"/>
            <a:ext cx="4535817" cy="7559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82242AE-BCAD-4F4A-B97C-042260FB6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23" y="1825966"/>
            <a:ext cx="7078069" cy="402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3871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79B9D9E-84AF-4778-AB57-3D227C25B637}"/>
              </a:ext>
            </a:extLst>
          </p:cNvPr>
          <p:cNvSpPr txBox="1">
            <a:spLocks/>
          </p:cNvSpPr>
          <p:nvPr/>
        </p:nvSpPr>
        <p:spPr>
          <a:xfrm>
            <a:off x="107040" y="141512"/>
            <a:ext cx="12084960" cy="700486"/>
          </a:xfrm>
          <a:prstGeom prst="rect">
            <a:avLst/>
          </a:prstGeom>
        </p:spPr>
        <p:txBody>
          <a:bodyPr vert="horz" lIns="14400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</a:lstStyle>
          <a:p>
            <a:r>
              <a:rPr lang="ko-KR" altLang="en-US"/>
              <a:t>초음파 광물 예측 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6EB510-D4FE-45C1-BC42-932902F3A678}"/>
              </a:ext>
            </a:extLst>
          </p:cNvPr>
          <p:cNvSpPr txBox="1"/>
          <p:nvPr/>
        </p:nvSpPr>
        <p:spPr>
          <a:xfrm>
            <a:off x="222786" y="934596"/>
            <a:ext cx="4442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/>
              <a:t>과적합</a:t>
            </a:r>
            <a:r>
              <a:rPr lang="ko-KR" altLang="en-US" sz="2800" dirty="0"/>
              <a:t> </a:t>
            </a:r>
            <a:r>
              <a:rPr lang="en-US" altLang="ko-KR" sz="2800" dirty="0"/>
              <a:t>(Overfitting) </a:t>
            </a:r>
            <a:r>
              <a:rPr lang="ko-KR" altLang="en-US" sz="2800" dirty="0"/>
              <a:t> 이해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0AC335-E861-4FAD-B65E-5B3FE6269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05" y="1662824"/>
            <a:ext cx="7553599" cy="10486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2A22718-3965-400B-9340-B1F515FAA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58" y="3012963"/>
            <a:ext cx="4194826" cy="33952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BA1EBFF-9A2A-4D44-B6F9-C170F6D25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720" y="3305326"/>
            <a:ext cx="4895512" cy="281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BBF21E-BC50-E0BD-63B0-BAD1FEE9D424}"/>
              </a:ext>
            </a:extLst>
          </p:cNvPr>
          <p:cNvSpPr txBox="1"/>
          <p:nvPr/>
        </p:nvSpPr>
        <p:spPr>
          <a:xfrm>
            <a:off x="4128304" y="2278642"/>
            <a:ext cx="60939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000FF"/>
                </a:solidFill>
                <a:effectLst/>
                <a:latin typeface="Spoqa Han Sans"/>
              </a:rPr>
              <a:t> </a:t>
            </a:r>
            <a:r>
              <a:rPr lang="en-US" altLang="ko-KR" b="0" i="0" dirty="0">
                <a:solidFill>
                  <a:srgbClr val="0000FF"/>
                </a:solidFill>
                <a:effectLst/>
                <a:latin typeface="Spoqa Han Sans"/>
              </a:rPr>
              <a:t>overfitting</a:t>
            </a:r>
            <a:r>
              <a:rPr lang="ko-KR" altLang="en-US" b="0" i="0" dirty="0">
                <a:solidFill>
                  <a:srgbClr val="0000FF"/>
                </a:solidFill>
                <a:effectLst/>
                <a:latin typeface="Spoqa Han Sans"/>
              </a:rPr>
              <a:t>은 학습 데이터에 대해 과하게 학습하여 실제 데이터에 대한 오차가 증가하는 현상이</a:t>
            </a:r>
            <a:endParaRPr lang="ko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321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79B9D9E-84AF-4778-AB57-3D227C25B637}"/>
              </a:ext>
            </a:extLst>
          </p:cNvPr>
          <p:cNvSpPr txBox="1">
            <a:spLocks/>
          </p:cNvSpPr>
          <p:nvPr/>
        </p:nvSpPr>
        <p:spPr>
          <a:xfrm>
            <a:off x="107040" y="141512"/>
            <a:ext cx="12084960" cy="700486"/>
          </a:xfrm>
          <a:prstGeom prst="rect">
            <a:avLst/>
          </a:prstGeom>
        </p:spPr>
        <p:txBody>
          <a:bodyPr vert="horz" lIns="14400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</a:lstStyle>
          <a:p>
            <a:r>
              <a:rPr lang="ko-KR" altLang="en-US"/>
              <a:t>초음파 광물 예측 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D6DD1D2-18E3-4028-A910-4AA66E583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40" y="1020872"/>
            <a:ext cx="7416504" cy="233056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522EABF-BD72-487C-8DDF-B6C11855A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73" y="3506565"/>
            <a:ext cx="8071804" cy="195088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6A41CFC-67C2-44D8-895F-CD5226B68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852" y="5741659"/>
            <a:ext cx="7821846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15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79B9D9E-84AF-4778-AB57-3D227C25B637}"/>
              </a:ext>
            </a:extLst>
          </p:cNvPr>
          <p:cNvSpPr txBox="1">
            <a:spLocks/>
          </p:cNvSpPr>
          <p:nvPr/>
        </p:nvSpPr>
        <p:spPr>
          <a:xfrm>
            <a:off x="107040" y="141512"/>
            <a:ext cx="12084960" cy="700486"/>
          </a:xfrm>
          <a:prstGeom prst="rect">
            <a:avLst/>
          </a:prstGeom>
        </p:spPr>
        <p:txBody>
          <a:bodyPr vert="horz" lIns="14400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</a:lstStyle>
          <a:p>
            <a:r>
              <a:rPr lang="ko-KR" altLang="en-US"/>
              <a:t>초음파 광물 예측 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B8B05D9-85A5-4CEE-A174-95B82AEA8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87" y="1328650"/>
            <a:ext cx="8347866" cy="290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653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en-US" altLang="ko-KR" dirty="0"/>
              <a:t>OR </a:t>
            </a:r>
            <a:r>
              <a:rPr lang="ko-KR" altLang="en-US" dirty="0"/>
              <a:t>연산을 수행하는 신경망 실습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70F52DC-881B-48EF-A862-B4D4A83D1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92" y="1183298"/>
            <a:ext cx="5945636" cy="23425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B41130-C8C4-46B2-98CD-855063C5AC0F}"/>
              </a:ext>
            </a:extLst>
          </p:cNvPr>
          <p:cNvSpPr txBox="1"/>
          <p:nvPr/>
        </p:nvSpPr>
        <p:spPr>
          <a:xfrm>
            <a:off x="637340" y="4686157"/>
            <a:ext cx="23257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[[0.10639304] [0.9426358 ] [0.9383687 ] [0.97790086]]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942DAC-C418-4B51-B768-6AC0C9790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478783" y="1933373"/>
            <a:ext cx="2782375" cy="36247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36D0BA-22A3-4D28-BCBE-94E0499A03C8}"/>
              </a:ext>
            </a:extLst>
          </p:cNvPr>
          <p:cNvSpPr txBox="1"/>
          <p:nvPr/>
        </p:nvSpPr>
        <p:spPr>
          <a:xfrm>
            <a:off x="7239897" y="273902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x1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BEF8B1-8C9C-42D3-B9D5-DB928680BBAA}"/>
              </a:ext>
            </a:extLst>
          </p:cNvPr>
          <p:cNvSpPr txBox="1"/>
          <p:nvPr/>
        </p:nvSpPr>
        <p:spPr>
          <a:xfrm>
            <a:off x="7239897" y="43359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x2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86B60-D188-439A-8B6C-E8676BD464D4}"/>
              </a:ext>
            </a:extLst>
          </p:cNvPr>
          <p:cNvSpPr txBox="1"/>
          <p:nvPr/>
        </p:nvSpPr>
        <p:spPr>
          <a:xfrm>
            <a:off x="8869970" y="2752184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n1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58D16A-9BE8-4797-AA0E-6FAA8AE0C4FD}"/>
              </a:ext>
            </a:extLst>
          </p:cNvPr>
          <p:cNvSpPr txBox="1"/>
          <p:nvPr/>
        </p:nvSpPr>
        <p:spPr>
          <a:xfrm>
            <a:off x="8850389" y="4357465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n2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D14D45-A87D-4583-B3DB-7881D02A22F9}"/>
              </a:ext>
            </a:extLst>
          </p:cNvPr>
          <p:cNvSpPr txBox="1"/>
          <p:nvPr/>
        </p:nvSpPr>
        <p:spPr>
          <a:xfrm>
            <a:off x="9915255" y="3525819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Y_out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40F3D7-6A67-4912-833E-65E06F88CD46}"/>
              </a:ext>
            </a:extLst>
          </p:cNvPr>
          <p:cNvSpPr txBox="1"/>
          <p:nvPr/>
        </p:nvSpPr>
        <p:spPr>
          <a:xfrm>
            <a:off x="6562468" y="844544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Output shape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18CC9C5-DB31-4DB2-BA3C-BF485ECB4FE5}"/>
              </a:ext>
            </a:extLst>
          </p:cNvPr>
          <p:cNvSpPr/>
          <p:nvPr/>
        </p:nvSpPr>
        <p:spPr>
          <a:xfrm>
            <a:off x="8994913" y="1118698"/>
            <a:ext cx="1505372" cy="783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91E99B-9FC7-4BDB-8DB2-85D7B4BC48BA}"/>
              </a:ext>
            </a:extLst>
          </p:cNvPr>
          <p:cNvSpPr txBox="1"/>
          <p:nvPr/>
        </p:nvSpPr>
        <p:spPr>
          <a:xfrm>
            <a:off x="8185028" y="1423121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none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4F7549-DF60-476A-A7F7-E787EEB9A7BE}"/>
              </a:ext>
            </a:extLst>
          </p:cNvPr>
          <p:cNvSpPr txBox="1"/>
          <p:nvPr/>
        </p:nvSpPr>
        <p:spPr>
          <a:xfrm>
            <a:off x="9436295" y="78961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D0803F-970C-448C-94FC-9E4B77B064D0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3896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79B9D9E-84AF-4778-AB57-3D227C25B637}"/>
              </a:ext>
            </a:extLst>
          </p:cNvPr>
          <p:cNvSpPr txBox="1">
            <a:spLocks/>
          </p:cNvSpPr>
          <p:nvPr/>
        </p:nvSpPr>
        <p:spPr>
          <a:xfrm>
            <a:off x="107040" y="141512"/>
            <a:ext cx="12084960" cy="700486"/>
          </a:xfrm>
          <a:prstGeom prst="rect">
            <a:avLst/>
          </a:prstGeom>
        </p:spPr>
        <p:txBody>
          <a:bodyPr vert="horz" lIns="14400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</a:lstStyle>
          <a:p>
            <a:r>
              <a:rPr lang="ko-KR" altLang="en-US"/>
              <a:t>초음파 광물 예측 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E8D100-C9AA-46E0-9F3C-BA9051AA9CED}"/>
              </a:ext>
            </a:extLst>
          </p:cNvPr>
          <p:cNvSpPr txBox="1"/>
          <p:nvPr/>
        </p:nvSpPr>
        <p:spPr>
          <a:xfrm>
            <a:off x="486136" y="1099595"/>
            <a:ext cx="6279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학습 셋 </a:t>
            </a:r>
            <a:r>
              <a:rPr lang="en-US" altLang="ko-KR" sz="2400" dirty="0"/>
              <a:t>(training set) </a:t>
            </a:r>
            <a:r>
              <a:rPr lang="ko-KR" altLang="en-US" sz="2400" dirty="0"/>
              <a:t>과 테스트 셋 </a:t>
            </a:r>
            <a:r>
              <a:rPr lang="en-US" altLang="ko-KR" sz="2400" dirty="0"/>
              <a:t>(test</a:t>
            </a:r>
            <a:r>
              <a:rPr lang="ko-KR" altLang="en-US" sz="2400" dirty="0"/>
              <a:t> </a:t>
            </a:r>
            <a:r>
              <a:rPr lang="en-US" altLang="ko-KR" sz="2400" dirty="0"/>
              <a:t>set)</a:t>
            </a:r>
            <a:endParaRPr lang="ko-KR" altLang="en-US" sz="2400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50FE76D0-AD12-45A2-8B01-17A82B3F4833}"/>
              </a:ext>
            </a:extLst>
          </p:cNvPr>
          <p:cNvSpPr/>
          <p:nvPr/>
        </p:nvSpPr>
        <p:spPr>
          <a:xfrm>
            <a:off x="486136" y="1818857"/>
            <a:ext cx="7013248" cy="10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같은 알고리즘을 충분히 조절하여 가장 나은 모델이 만들어지면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실생활에 대입하여 활용하는 것이 바로 머신러닝의 개발 순서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DCA24A1-6E86-4C8B-B3D6-7F24973A7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070" y="3102341"/>
            <a:ext cx="6486301" cy="2961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378716-A3E1-4EB7-8023-957BCC83F4AB}"/>
              </a:ext>
            </a:extLst>
          </p:cNvPr>
          <p:cNvSpPr txBox="1"/>
          <p:nvPr/>
        </p:nvSpPr>
        <p:spPr>
          <a:xfrm>
            <a:off x="1370579" y="6116789"/>
            <a:ext cx="3192728" cy="44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b="1" dirty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 </a:t>
            </a:r>
            <a:r>
              <a:rPr lang="en-US" altLang="ko-KR" sz="1400" b="1" dirty="0">
                <a:solidFill>
                  <a:srgbClr val="EB9F1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13-2 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학습셋과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테스트셋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57299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79B9D9E-84AF-4778-AB57-3D227C25B637}"/>
              </a:ext>
            </a:extLst>
          </p:cNvPr>
          <p:cNvSpPr txBox="1">
            <a:spLocks/>
          </p:cNvSpPr>
          <p:nvPr/>
        </p:nvSpPr>
        <p:spPr>
          <a:xfrm>
            <a:off x="107040" y="141512"/>
            <a:ext cx="12084960" cy="700486"/>
          </a:xfrm>
          <a:prstGeom prst="rect">
            <a:avLst/>
          </a:prstGeom>
        </p:spPr>
        <p:txBody>
          <a:bodyPr vert="horz" lIns="14400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</a:lstStyle>
          <a:p>
            <a:r>
              <a:rPr lang="ko-KR" altLang="en-US"/>
              <a:t>초음파 광물 예측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5D2AA0-9282-4DB8-AFBA-03F2C3F9F95D}"/>
              </a:ext>
            </a:extLst>
          </p:cNvPr>
          <p:cNvSpPr txBox="1"/>
          <p:nvPr/>
        </p:nvSpPr>
        <p:spPr>
          <a:xfrm>
            <a:off x="313360" y="1001676"/>
            <a:ext cx="8830639" cy="2327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F6CC2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학습에 사용된 샘플은 테스트에 쓸 수 없으므로 학습 단계에서 테스트할 샘플은 자동으로 빼고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이를 테스트한 결과를 모아 정확도를 계산하는 것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F6CC2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이러한 방법은 빠른 시간에 모델 성능을 파악하고 수정할 수 있도록 도와 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F6CC2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머신러닝의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최종 목적은 과거의 데이터를 토대로 새로운 데이터를 예측하는 것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F6CC2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테스트셋을 만들어 정확한 평가를 병행하는 것이 매우 중요함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84D0956-CD19-4E81-A186-7AC4BEF2E36D}"/>
              </a:ext>
            </a:extLst>
          </p:cNvPr>
          <p:cNvSpPr/>
          <p:nvPr/>
        </p:nvSpPr>
        <p:spPr>
          <a:xfrm>
            <a:off x="3400425" y="2457450"/>
            <a:ext cx="3533775" cy="4191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4109CD-34AA-4C18-9251-1C2FDA12A22C}"/>
              </a:ext>
            </a:extLst>
          </p:cNvPr>
          <p:cNvSpPr/>
          <p:nvPr/>
        </p:nvSpPr>
        <p:spPr>
          <a:xfrm>
            <a:off x="2400301" y="2957441"/>
            <a:ext cx="1390650" cy="4191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316DC3-F53D-45F0-A971-7D52BFC06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33" y="3666906"/>
            <a:ext cx="3820136" cy="272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770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79B9D9E-84AF-4778-AB57-3D227C25B637}"/>
              </a:ext>
            </a:extLst>
          </p:cNvPr>
          <p:cNvSpPr txBox="1">
            <a:spLocks/>
          </p:cNvSpPr>
          <p:nvPr/>
        </p:nvSpPr>
        <p:spPr>
          <a:xfrm>
            <a:off x="107040" y="141512"/>
            <a:ext cx="12084960" cy="700486"/>
          </a:xfrm>
          <a:prstGeom prst="rect">
            <a:avLst/>
          </a:prstGeom>
        </p:spPr>
        <p:txBody>
          <a:bodyPr vert="horz" lIns="14400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</a:lstStyle>
          <a:p>
            <a:r>
              <a:rPr lang="ko-KR" altLang="en-US"/>
              <a:t>초음파 광물 예측 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B96AC14-2320-4088-8480-08CE98632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60" y="1020871"/>
            <a:ext cx="7126842" cy="240812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D496786-FDC7-4F0C-A8EF-26A586436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32" y="3607873"/>
            <a:ext cx="7590178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086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79B9D9E-84AF-4778-AB57-3D227C25B637}"/>
              </a:ext>
            </a:extLst>
          </p:cNvPr>
          <p:cNvSpPr txBox="1">
            <a:spLocks/>
          </p:cNvSpPr>
          <p:nvPr/>
        </p:nvSpPr>
        <p:spPr>
          <a:xfrm>
            <a:off x="107040" y="141512"/>
            <a:ext cx="12084960" cy="700486"/>
          </a:xfrm>
          <a:prstGeom prst="rect">
            <a:avLst/>
          </a:prstGeom>
        </p:spPr>
        <p:txBody>
          <a:bodyPr vert="horz" lIns="14400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</a:lstStyle>
          <a:p>
            <a:r>
              <a:rPr lang="ko-KR" altLang="en-US"/>
              <a:t>초음파 광물 예측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433084-050C-4F01-AC52-C90C5F890015}"/>
              </a:ext>
            </a:extLst>
          </p:cNvPr>
          <p:cNvSpPr txBox="1"/>
          <p:nvPr/>
        </p:nvSpPr>
        <p:spPr>
          <a:xfrm>
            <a:off x="245466" y="841998"/>
            <a:ext cx="3099617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저장과 재사용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2A4A74D-9626-437D-A860-D390B540EC83}"/>
              </a:ext>
            </a:extLst>
          </p:cNvPr>
          <p:cNvSpPr/>
          <p:nvPr/>
        </p:nvSpPr>
        <p:spPr>
          <a:xfrm>
            <a:off x="388300" y="1531096"/>
            <a:ext cx="7655800" cy="1463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학습이 끝난 후 테스트해 본 결과가 만족스러울 때 이를 모델로 저장하여 새로운 데이터에 사용할 수 있음</a:t>
            </a: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앞서 학습한 결과를 모델로 저장하려면 다음과 같이 실행함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28EDBC2-2FBB-4A90-989C-825FC67E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5466" y="3049075"/>
            <a:ext cx="7596336" cy="1856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A356128-02EA-4EE7-9827-8736256E122B}"/>
              </a:ext>
            </a:extLst>
          </p:cNvPr>
          <p:cNvSpPr/>
          <p:nvPr/>
        </p:nvSpPr>
        <p:spPr>
          <a:xfrm>
            <a:off x="388300" y="4903122"/>
            <a:ext cx="7655800" cy="49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불러오려면 다음과 같이 실행함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8437A56-0E2A-4A17-B2D8-24536DBDE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246" y="5473796"/>
            <a:ext cx="7813908" cy="1084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327260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79B9D9E-84AF-4778-AB57-3D227C25B637}"/>
              </a:ext>
            </a:extLst>
          </p:cNvPr>
          <p:cNvSpPr txBox="1">
            <a:spLocks/>
          </p:cNvSpPr>
          <p:nvPr/>
        </p:nvSpPr>
        <p:spPr>
          <a:xfrm>
            <a:off x="107040" y="141512"/>
            <a:ext cx="12084960" cy="700486"/>
          </a:xfrm>
          <a:prstGeom prst="rect">
            <a:avLst/>
          </a:prstGeom>
        </p:spPr>
        <p:txBody>
          <a:bodyPr vert="horz" lIns="14400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</a:lstStyle>
          <a:p>
            <a:r>
              <a:rPr lang="ko-KR" altLang="en-US"/>
              <a:t>초음파 광물 예측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433084-050C-4F01-AC52-C90C5F890015}"/>
              </a:ext>
            </a:extLst>
          </p:cNvPr>
          <p:cNvSpPr txBox="1"/>
          <p:nvPr/>
        </p:nvSpPr>
        <p:spPr>
          <a:xfrm>
            <a:off x="245466" y="841998"/>
            <a:ext cx="3099617" cy="63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저장과 재사용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5D6CCB8A-5FB6-4D65-AB69-CD27130A4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3463" y="2021791"/>
            <a:ext cx="7206372" cy="3431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031440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79B9D9E-84AF-4778-AB57-3D227C25B637}"/>
              </a:ext>
            </a:extLst>
          </p:cNvPr>
          <p:cNvSpPr txBox="1">
            <a:spLocks/>
          </p:cNvSpPr>
          <p:nvPr/>
        </p:nvSpPr>
        <p:spPr>
          <a:xfrm>
            <a:off x="107040" y="141512"/>
            <a:ext cx="12084960" cy="700486"/>
          </a:xfrm>
          <a:prstGeom prst="rect">
            <a:avLst/>
          </a:prstGeom>
        </p:spPr>
        <p:txBody>
          <a:bodyPr vert="horz" lIns="14400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</a:lstStyle>
          <a:p>
            <a:r>
              <a:rPr lang="ko-KR" altLang="en-US" dirty="0"/>
              <a:t>초음파 광물 예측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3FACE2-D32B-468C-B528-9FD278A4B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79" y="1826396"/>
            <a:ext cx="8558100" cy="45512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D3AD12E-8A99-4BE1-B891-1FCD93EEC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57" y="841998"/>
            <a:ext cx="7388992" cy="7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7913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79B9D9E-84AF-4778-AB57-3D227C25B637}"/>
              </a:ext>
            </a:extLst>
          </p:cNvPr>
          <p:cNvSpPr txBox="1">
            <a:spLocks/>
          </p:cNvSpPr>
          <p:nvPr/>
        </p:nvSpPr>
        <p:spPr>
          <a:xfrm>
            <a:off x="107040" y="141512"/>
            <a:ext cx="12084960" cy="700486"/>
          </a:xfrm>
          <a:prstGeom prst="rect">
            <a:avLst/>
          </a:prstGeom>
        </p:spPr>
        <p:txBody>
          <a:bodyPr vert="horz" lIns="14400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</a:lstStyle>
          <a:p>
            <a:r>
              <a:rPr lang="ko-KR" altLang="en-US" dirty="0"/>
              <a:t>초음파 광물 예측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FAE5214-7707-47F1-AE3F-01864715C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43" y="1075898"/>
            <a:ext cx="7687722" cy="10486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0BB58DD-C2DF-4951-BA6B-B7A61973F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40" y="2358401"/>
            <a:ext cx="7937680" cy="27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748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79B9D9E-84AF-4778-AB57-3D227C25B637}"/>
              </a:ext>
            </a:extLst>
          </p:cNvPr>
          <p:cNvSpPr txBox="1">
            <a:spLocks/>
          </p:cNvSpPr>
          <p:nvPr/>
        </p:nvSpPr>
        <p:spPr>
          <a:xfrm>
            <a:off x="107040" y="141512"/>
            <a:ext cx="12084960" cy="700486"/>
          </a:xfrm>
          <a:prstGeom prst="rect">
            <a:avLst/>
          </a:prstGeom>
        </p:spPr>
        <p:txBody>
          <a:bodyPr vert="horz" lIns="14400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</a:lstStyle>
          <a:p>
            <a:r>
              <a:rPr lang="ko-KR" altLang="en-US" dirty="0"/>
              <a:t>초음파 광물 예측 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8069B013-8C8A-4AD7-8876-A6AB4100759F}"/>
              </a:ext>
            </a:extLst>
          </p:cNvPr>
          <p:cNvSpPr/>
          <p:nvPr/>
        </p:nvSpPr>
        <p:spPr>
          <a:xfrm>
            <a:off x="357427" y="1041908"/>
            <a:ext cx="7614612" cy="549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모델을 만들고 실행하는 부분을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for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구문으로 묶어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n_fold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만큼 반복되게 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B78BE03-C8B9-4169-BB05-1912E79B3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1465" y="1612852"/>
            <a:ext cx="7562800" cy="418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934332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79B9D9E-84AF-4778-AB57-3D227C25B637}"/>
              </a:ext>
            </a:extLst>
          </p:cNvPr>
          <p:cNvSpPr txBox="1">
            <a:spLocks/>
          </p:cNvSpPr>
          <p:nvPr/>
        </p:nvSpPr>
        <p:spPr>
          <a:xfrm>
            <a:off x="107040" y="141512"/>
            <a:ext cx="12084960" cy="700486"/>
          </a:xfrm>
          <a:prstGeom prst="rect">
            <a:avLst/>
          </a:prstGeom>
        </p:spPr>
        <p:txBody>
          <a:bodyPr vert="horz" lIns="14400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</a:lstStyle>
          <a:p>
            <a:r>
              <a:rPr lang="ko-KR" altLang="en-US" dirty="0"/>
              <a:t>초음파 광물 예측 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EE07FD22-FCAE-48D6-A39D-2AE2A50AB13F}"/>
              </a:ext>
            </a:extLst>
          </p:cNvPr>
          <p:cNvSpPr/>
          <p:nvPr/>
        </p:nvSpPr>
        <p:spPr>
          <a:xfrm>
            <a:off x="334276" y="1273402"/>
            <a:ext cx="7614612" cy="956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정확도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(Accuracy)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매번 저장하여 한 번에 보여줄 수 있게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accuracy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배열을 만듦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E307672-C340-477F-8406-FDFFD7062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266" y="2339046"/>
            <a:ext cx="7675962" cy="3826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64536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79B9D9E-84AF-4778-AB57-3D227C25B637}"/>
              </a:ext>
            </a:extLst>
          </p:cNvPr>
          <p:cNvSpPr txBox="1">
            <a:spLocks/>
          </p:cNvSpPr>
          <p:nvPr/>
        </p:nvSpPr>
        <p:spPr>
          <a:xfrm>
            <a:off x="107040" y="141512"/>
            <a:ext cx="12084960" cy="700486"/>
          </a:xfrm>
          <a:prstGeom prst="rect">
            <a:avLst/>
          </a:prstGeom>
        </p:spPr>
        <p:txBody>
          <a:bodyPr vert="horz" lIns="14400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</a:lstStyle>
          <a:p>
            <a:r>
              <a:rPr lang="ko-KR" altLang="en-US" dirty="0"/>
              <a:t>초음파 광물 예측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CFEFA8-892B-4C62-802E-062B32355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2173" y="1743325"/>
            <a:ext cx="7344816" cy="1188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51867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신경망 파라미터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62A4D0-FB1D-4025-AEAE-1288BFE1D5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558" y="1485232"/>
            <a:ext cx="8191302" cy="3696503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model = </a:t>
            </a:r>
            <a:r>
              <a:rPr lang="en-US" altLang="ko-KR" sz="1600" kern="0" dirty="0" err="1">
                <a:latin typeface="Trebuchet MS" pitchFamily="34" charset="0"/>
              </a:rPr>
              <a:t>tf.keras.models.</a:t>
            </a:r>
            <a:r>
              <a:rPr lang="en-US" altLang="ko-KR" sz="1600" b="1" kern="0" dirty="0" err="1">
                <a:latin typeface="Trebuchet MS" pitchFamily="34" charset="0"/>
              </a:rPr>
              <a:t>Sequential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</a:t>
            </a:r>
            <a:r>
              <a:rPr lang="en-US" altLang="ko-KR" sz="1600" b="1" kern="0" dirty="0" err="1">
                <a:latin typeface="Trebuchet MS" pitchFamily="34" charset="0"/>
              </a:rPr>
              <a:t>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tf.keras.layers.</a:t>
            </a:r>
            <a:r>
              <a:rPr lang="en-US" altLang="ko-KR" sz="1600" b="1" kern="0" dirty="0" err="1">
                <a:solidFill>
                  <a:srgbClr val="FF0000"/>
                </a:solidFill>
                <a:latin typeface="Trebuchet MS" pitchFamily="34" charset="0"/>
              </a:rPr>
              <a:t>Dense</a:t>
            </a:r>
            <a:r>
              <a:rPr lang="en-US" altLang="ko-KR" sz="1600" kern="0" dirty="0">
                <a:latin typeface="Trebuchet MS" pitchFamily="34" charset="0"/>
              </a:rPr>
              <a:t>(units=2, </a:t>
            </a:r>
            <a:r>
              <a:rPr lang="en-US" altLang="ko-KR" sz="1600" kern="0" dirty="0" err="1">
                <a:latin typeface="Trebuchet MS" pitchFamily="34" charset="0"/>
              </a:rPr>
              <a:t>input_shape</a:t>
            </a:r>
            <a:r>
              <a:rPr lang="en-US" altLang="ko-KR" sz="1600" kern="0" dirty="0">
                <a:latin typeface="Trebuchet MS" pitchFamily="34" charset="0"/>
              </a:rPr>
              <a:t>=(2,), activation='sigmoid')) #①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</a:t>
            </a:r>
            <a:r>
              <a:rPr lang="en-US" altLang="ko-KR" sz="1600" b="1" kern="0" dirty="0" err="1">
                <a:latin typeface="Trebuchet MS" pitchFamily="34" charset="0"/>
              </a:rPr>
              <a:t>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tf.keras.layers.</a:t>
            </a:r>
            <a:r>
              <a:rPr lang="en-US" altLang="ko-KR" sz="1600" b="1" kern="0" dirty="0" err="1">
                <a:latin typeface="Trebuchet MS" pitchFamily="34" charset="0"/>
              </a:rPr>
              <a:t>Dense</a:t>
            </a:r>
            <a:r>
              <a:rPr lang="en-US" altLang="ko-KR" sz="1600" kern="0" dirty="0">
                <a:latin typeface="Trebuchet MS" pitchFamily="34" charset="0"/>
              </a:rPr>
              <a:t>(units=1, activation='sigmoid’)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</a:t>
            </a:r>
            <a:r>
              <a:rPr lang="en-US" altLang="ko-KR" sz="1600" b="1" kern="0" dirty="0" err="1">
                <a:latin typeface="Trebuchet MS" pitchFamily="34" charset="0"/>
              </a:rPr>
              <a:t>compile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>
                <a:solidFill>
                  <a:srgbClr val="FF0000"/>
                </a:solidFill>
                <a:latin typeface="Trebuchet MS" pitchFamily="34" charset="0"/>
              </a:rPr>
              <a:t>loss</a:t>
            </a:r>
            <a:r>
              <a:rPr lang="en-US" altLang="ko-KR" sz="1600" kern="0" dirty="0">
                <a:latin typeface="Trebuchet MS" pitchFamily="34" charset="0"/>
              </a:rPr>
              <a:t>='</a:t>
            </a:r>
            <a:r>
              <a:rPr lang="en-US" altLang="ko-KR" sz="1600" kern="0" dirty="0" err="1">
                <a:latin typeface="Trebuchet MS" pitchFamily="34" charset="0"/>
              </a:rPr>
              <a:t>mean_squared_error</a:t>
            </a:r>
            <a:r>
              <a:rPr lang="en-US" altLang="ko-KR" sz="1600" kern="0" dirty="0">
                <a:latin typeface="Trebuchet MS" pitchFamily="34" charset="0"/>
              </a:rPr>
              <a:t>', </a:t>
            </a:r>
            <a:r>
              <a:rPr lang="en-US" altLang="ko-KR" sz="1600" kern="0" dirty="0">
                <a:solidFill>
                  <a:srgbClr val="FF0000"/>
                </a:solidFill>
                <a:latin typeface="Trebuchet MS" pitchFamily="34" charset="0"/>
              </a:rPr>
              <a:t>optimizer</a:t>
            </a:r>
            <a:r>
              <a:rPr lang="en-US" altLang="ko-KR" sz="1600" kern="0" dirty="0">
                <a:latin typeface="Trebuchet MS" pitchFamily="34" charset="0"/>
              </a:rPr>
              <a:t>=</a:t>
            </a:r>
            <a:r>
              <a:rPr lang="en-US" altLang="ko-KR" sz="1600" kern="0" dirty="0" err="1">
                <a:latin typeface="Trebuchet MS" pitchFamily="34" charset="0"/>
              </a:rPr>
              <a:t>keras.optimizers.SGD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lr</a:t>
            </a:r>
            <a:r>
              <a:rPr lang="en-US" altLang="ko-KR" sz="1600" kern="0" dirty="0">
                <a:latin typeface="Trebuchet MS" pitchFamily="34" charset="0"/>
              </a:rPr>
              <a:t>=0.3),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600" kern="0" dirty="0">
                <a:solidFill>
                  <a:srgbClr val="FF0000"/>
                </a:solidFill>
                <a:latin typeface="Trebuchet MS" pitchFamily="34" charset="0"/>
              </a:rPr>
              <a:t>metrics</a:t>
            </a:r>
            <a:r>
              <a:rPr lang="en-US" altLang="ko-KR" sz="1600" kern="0" dirty="0">
                <a:latin typeface="Trebuchet MS" pitchFamily="34" charset="0"/>
              </a:rPr>
              <a:t>='accuracy’))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</a:t>
            </a:r>
            <a:r>
              <a:rPr lang="en-US" altLang="ko-KR" sz="1600" b="1" kern="0" dirty="0" err="1">
                <a:latin typeface="Trebuchet MS" pitchFamily="34" charset="0"/>
              </a:rPr>
              <a:t>fit</a:t>
            </a:r>
            <a:r>
              <a:rPr lang="en-US" altLang="ko-KR" sz="1600" kern="0" dirty="0">
                <a:latin typeface="Trebuchet MS" pitchFamily="34" charset="0"/>
              </a:rPr>
              <a:t>(X, y, </a:t>
            </a:r>
            <a:r>
              <a:rPr lang="en-US" altLang="ko-KR" sz="1600" kern="0" dirty="0" err="1">
                <a:solidFill>
                  <a:srgbClr val="FF0000"/>
                </a:solidFill>
                <a:latin typeface="Trebuchet MS" pitchFamily="34" charset="0"/>
              </a:rPr>
              <a:t>batch_size</a:t>
            </a:r>
            <a:r>
              <a:rPr lang="en-US" altLang="ko-KR" sz="1600" kern="0" dirty="0">
                <a:latin typeface="Trebuchet MS" pitchFamily="34" charset="0"/>
              </a:rPr>
              <a:t>=1, epochs=10000)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print( </a:t>
            </a:r>
            <a:r>
              <a:rPr lang="en-US" altLang="ko-KR" sz="1600" kern="0" dirty="0" err="1">
                <a:latin typeface="Trebuchet MS" pitchFamily="34" charset="0"/>
              </a:rPr>
              <a:t>model.</a:t>
            </a:r>
            <a:r>
              <a:rPr lang="en-US" altLang="ko-KR" sz="1600" b="1" kern="0" dirty="0" err="1">
                <a:latin typeface="Trebuchet MS" pitchFamily="34" charset="0"/>
              </a:rPr>
              <a:t>predict</a:t>
            </a:r>
            <a:r>
              <a:rPr lang="en-US" altLang="ko-KR" sz="1600" kern="0" dirty="0">
                <a:latin typeface="Trebuchet MS" pitchFamily="34" charset="0"/>
              </a:rPr>
              <a:t>(X)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F83D7-DE4B-498D-8CB6-DD3531C5E53A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5180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79B9D9E-84AF-4778-AB57-3D227C25B637}"/>
              </a:ext>
            </a:extLst>
          </p:cNvPr>
          <p:cNvSpPr txBox="1">
            <a:spLocks/>
          </p:cNvSpPr>
          <p:nvPr/>
        </p:nvSpPr>
        <p:spPr>
          <a:xfrm>
            <a:off x="107040" y="141512"/>
            <a:ext cx="12084960" cy="700486"/>
          </a:xfrm>
          <a:prstGeom prst="rect">
            <a:avLst/>
          </a:prstGeom>
        </p:spPr>
        <p:txBody>
          <a:bodyPr vert="horz" lIns="14400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</a:lstStyle>
          <a:p>
            <a:r>
              <a:rPr lang="ko-KR" altLang="en-US" dirty="0"/>
              <a:t>초음파 광물 예측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2EBFB1E-6E25-448B-B227-8F6C3CC45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36" y="1449919"/>
            <a:ext cx="8260707" cy="300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0041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39CDD8-FBA5-48B3-BE30-B4A938EA8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딥러닝</a:t>
            </a:r>
            <a:r>
              <a:rPr lang="en-US" altLang="ko-KR" dirty="0"/>
              <a:t> –  </a:t>
            </a:r>
            <a:r>
              <a:rPr lang="ko-KR" altLang="en-US" dirty="0"/>
              <a:t>피마 인디언 데이터 분석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3EE529-54BB-44C0-88B6-9F90E6B43B68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D2F014E-69A2-4A57-42C6-ECF334B9C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52" y="4067646"/>
            <a:ext cx="5657265" cy="18525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87020C1-79C6-FD6D-D20C-73FA52107C53}"/>
              </a:ext>
            </a:extLst>
          </p:cNvPr>
          <p:cNvSpPr txBox="1"/>
          <p:nvPr/>
        </p:nvSpPr>
        <p:spPr>
          <a:xfrm>
            <a:off x="7610375" y="2774021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당뇨병 여부 </a:t>
            </a:r>
            <a:r>
              <a:rPr lang="en-US" altLang="ko-KR" dirty="0"/>
              <a:t>: 0, 1 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6EE4BCC-4333-CEC1-B7AD-B35F94874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74" y="1183984"/>
            <a:ext cx="6654183" cy="22327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0A0DD43-C0F2-8F91-F7B0-3C117ADB0D4A}"/>
              </a:ext>
            </a:extLst>
          </p:cNvPr>
          <p:cNvSpPr txBox="1"/>
          <p:nvPr/>
        </p:nvSpPr>
        <p:spPr>
          <a:xfrm>
            <a:off x="6609485" y="1573596"/>
            <a:ext cx="423947" cy="18431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3284E1-F63D-3765-F376-34B1EC7661CC}"/>
              </a:ext>
            </a:extLst>
          </p:cNvPr>
          <p:cNvSpPr txBox="1"/>
          <p:nvPr/>
        </p:nvSpPr>
        <p:spPr>
          <a:xfrm>
            <a:off x="6096000" y="4231642"/>
            <a:ext cx="2760788" cy="120032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입력 층 </a:t>
            </a:r>
            <a:r>
              <a:rPr lang="en-US" altLang="ko-KR" dirty="0"/>
              <a:t>: 8</a:t>
            </a:r>
          </a:p>
          <a:p>
            <a:r>
              <a:rPr lang="ko-KR" altLang="en-US" dirty="0" err="1"/>
              <a:t>은닉층</a:t>
            </a:r>
            <a:r>
              <a:rPr lang="ko-KR" altLang="en-US" dirty="0"/>
              <a:t> </a:t>
            </a:r>
            <a:r>
              <a:rPr lang="en-US" altLang="ko-KR" dirty="0"/>
              <a:t>1  :  12 ( </a:t>
            </a:r>
            <a:r>
              <a:rPr lang="en-US" altLang="ko-KR" dirty="0" err="1"/>
              <a:t>relu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은닉측 </a:t>
            </a:r>
            <a:r>
              <a:rPr lang="en-US" altLang="ko-KR" dirty="0"/>
              <a:t>2  :   8  (</a:t>
            </a:r>
            <a:r>
              <a:rPr lang="en-US" altLang="ko-KR" dirty="0" err="1"/>
              <a:t>relu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출력 층 </a:t>
            </a:r>
            <a:r>
              <a:rPr lang="en-US" altLang="ko-KR" dirty="0"/>
              <a:t>  1  (sigmoid)      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4107AD-8982-BED8-AC6F-E5EEEDACC7A5}"/>
              </a:ext>
            </a:extLst>
          </p:cNvPr>
          <p:cNvSpPr txBox="1"/>
          <p:nvPr/>
        </p:nvSpPr>
        <p:spPr>
          <a:xfrm>
            <a:off x="3580191" y="5431971"/>
            <a:ext cx="959152" cy="3374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99948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B3ACC4-8A25-4C12-B211-17B20FFDF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활성화 함수</a:t>
            </a:r>
          </a:p>
        </p:txBody>
      </p:sp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A328A828-B61A-483F-99B7-C3B4C01E7DF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99019" y="1035334"/>
            <a:ext cx="8153400" cy="258544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6386AD-0FA3-CB04-A814-74AD3056E11A}"/>
              </a:ext>
            </a:extLst>
          </p:cNvPr>
          <p:cNvSpPr txBox="1"/>
          <p:nvPr/>
        </p:nvSpPr>
        <p:spPr>
          <a:xfrm>
            <a:off x="828675" y="4067175"/>
            <a:ext cx="10679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범위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[0.0, 1.0]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DA2512-E23A-CFB6-732C-ABC87255F4D1}"/>
              </a:ext>
            </a:extLst>
          </p:cNvPr>
          <p:cNvSpPr txBox="1"/>
          <p:nvPr/>
        </p:nvSpPr>
        <p:spPr>
          <a:xfrm>
            <a:off x="3705225" y="4067175"/>
            <a:ext cx="11624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범위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[-1.0, 1.0]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E98D28-8735-A7CD-F2C6-99C87FE34F2A}"/>
              </a:ext>
            </a:extLst>
          </p:cNvPr>
          <p:cNvSpPr txBox="1"/>
          <p:nvPr/>
        </p:nvSpPr>
        <p:spPr>
          <a:xfrm>
            <a:off x="6315075" y="4067175"/>
            <a:ext cx="925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범위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[0.0. ~]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97744-5C7F-7231-B676-32F11848ABF6}"/>
              </a:ext>
            </a:extLst>
          </p:cNvPr>
          <p:cNvSpPr txBox="1"/>
          <p:nvPr/>
        </p:nvSpPr>
        <p:spPr>
          <a:xfrm>
            <a:off x="684769" y="4067175"/>
            <a:ext cx="7581900" cy="10177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65205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신경망 실습 </a:t>
            </a:r>
            <a:r>
              <a:rPr lang="en-US" altLang="ko-KR" dirty="0"/>
              <a:t>– </a:t>
            </a:r>
            <a:r>
              <a:rPr lang="ko-KR" altLang="en-US" dirty="0"/>
              <a:t>타이타닉 생존자 예측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F83D7-DE4B-498D-8CB6-DD3531C5E53A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" name="내용 개체 틀 6">
            <a:extLst>
              <a:ext uri="{FF2B5EF4-FFF2-40B4-BE49-F238E27FC236}">
                <a16:creationId xmlns:a16="http://schemas.microsoft.com/office/drawing/2014/main" id="{BC4D4182-14FE-B9E9-048F-104914F2615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34546" y="2582537"/>
            <a:ext cx="8153400" cy="3489067"/>
          </a:xfrm>
        </p:spPr>
      </p:pic>
    </p:spTree>
    <p:extLst>
      <p:ext uri="{BB962C8B-B14F-4D97-AF65-F5344CB8AC3E}">
        <p14:creationId xmlns:p14="http://schemas.microsoft.com/office/powerpoint/2010/main" val="28552834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신경망 실습 </a:t>
            </a:r>
            <a:r>
              <a:rPr lang="en-US" altLang="ko-KR" dirty="0"/>
              <a:t>– </a:t>
            </a:r>
            <a:r>
              <a:rPr lang="ko-KR" altLang="en-US" dirty="0"/>
              <a:t>타이타닉 생존자 예측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F83D7-DE4B-498D-8CB6-DD3531C5E53A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B1274-7334-5B47-C024-D43F5D1D43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991" y="956781"/>
            <a:ext cx="8191302" cy="136494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numpy</a:t>
            </a:r>
            <a:r>
              <a:rPr lang="en-US" altLang="ko-KR" sz="1600" kern="0" dirty="0">
                <a:latin typeface="Trebuchet MS" pitchFamily="34" charset="0"/>
              </a:rPr>
              <a:t> as np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matplotlib.pyplot</a:t>
            </a:r>
            <a:r>
              <a:rPr lang="en-US" altLang="ko-KR" sz="1600" kern="0" dirty="0">
                <a:latin typeface="Trebuchet MS" pitchFamily="34" charset="0"/>
              </a:rPr>
              <a:t> as </a:t>
            </a:r>
            <a:r>
              <a:rPr lang="en-US" altLang="ko-KR" sz="1600" kern="0" dirty="0" err="1">
                <a:latin typeface="Trebuchet MS" pitchFamily="34" charset="0"/>
              </a:rPr>
              <a:t>plt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pandas as </a:t>
            </a:r>
            <a:r>
              <a:rPr lang="en-US" altLang="ko-KR" sz="1600" kern="0" dirty="0" err="1">
                <a:latin typeface="Trebuchet MS" pitchFamily="34" charset="0"/>
              </a:rPr>
              <a:t>pd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tensorflow</a:t>
            </a:r>
            <a:r>
              <a:rPr lang="en-US" altLang="ko-KR" sz="1600" kern="0" dirty="0">
                <a:latin typeface="Trebuchet MS" pitchFamily="34" charset="0"/>
              </a:rPr>
              <a:t> as </a:t>
            </a:r>
            <a:r>
              <a:rPr lang="en-US" altLang="ko-KR" sz="1600" kern="0" dirty="0" err="1">
                <a:latin typeface="Trebuchet MS" pitchFamily="34" charset="0"/>
              </a:rPr>
              <a:t>tf</a:t>
            </a:r>
            <a:endParaRPr lang="en-US" altLang="ko-KR" sz="1600" kern="0" dirty="0">
              <a:latin typeface="Trebuchet MS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275011-953C-941B-3286-9232911664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991" y="2654952"/>
            <a:ext cx="8191302" cy="302506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ko-KR" altLang="en-US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데이터 세트를 </a:t>
            </a:r>
            <a:r>
              <a:rPr lang="ko-KR" altLang="en-US" sz="1600" kern="0" dirty="0" err="1">
                <a:latin typeface="Trebuchet MS" pitchFamily="34" charset="0"/>
              </a:rPr>
              <a:t>읽어들인다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train = </a:t>
            </a:r>
            <a:r>
              <a:rPr lang="en-US" altLang="ko-KR" sz="1600" kern="0" dirty="0" err="1">
                <a:latin typeface="Trebuchet MS" pitchFamily="34" charset="0"/>
              </a:rPr>
              <a:t>pd.read_csv</a:t>
            </a:r>
            <a:r>
              <a:rPr lang="en-US" altLang="ko-KR" sz="1600" kern="0" dirty="0">
                <a:latin typeface="Trebuchet MS" pitchFamily="34" charset="0"/>
              </a:rPr>
              <a:t>("train.csv", </a:t>
            </a:r>
            <a:r>
              <a:rPr lang="en-US" altLang="ko-KR" sz="1600" kern="0" dirty="0" err="1">
                <a:latin typeface="Trebuchet MS" pitchFamily="34" charset="0"/>
              </a:rPr>
              <a:t>sep</a:t>
            </a:r>
            <a:r>
              <a:rPr lang="en-US" altLang="ko-KR" sz="1600" kern="0" dirty="0">
                <a:latin typeface="Trebuchet MS" pitchFamily="34" charset="0"/>
              </a:rPr>
              <a:t>=',')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test = </a:t>
            </a:r>
            <a:r>
              <a:rPr lang="en-US" altLang="ko-KR" sz="1600" kern="0" dirty="0" err="1">
                <a:latin typeface="Trebuchet MS" pitchFamily="34" charset="0"/>
              </a:rPr>
              <a:t>pd.read_csv</a:t>
            </a:r>
            <a:r>
              <a:rPr lang="en-US" altLang="ko-KR" sz="1600" kern="0" dirty="0">
                <a:latin typeface="Trebuchet MS" pitchFamily="34" charset="0"/>
              </a:rPr>
              <a:t>("test.csv", </a:t>
            </a:r>
            <a:r>
              <a:rPr lang="en-US" altLang="ko-KR" sz="1600" kern="0" dirty="0" err="1">
                <a:latin typeface="Trebuchet MS" pitchFamily="34" charset="0"/>
              </a:rPr>
              <a:t>sep</a:t>
            </a:r>
            <a:r>
              <a:rPr lang="en-US" altLang="ko-KR" sz="1600" kern="0" dirty="0">
                <a:latin typeface="Trebuchet MS" pitchFamily="34" charset="0"/>
              </a:rPr>
              <a:t>=',')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 err="1">
                <a:latin typeface="Trebuchet MS" pitchFamily="34" charset="0"/>
              </a:rPr>
              <a:t>필요없는</a:t>
            </a:r>
            <a:r>
              <a:rPr lang="ko-KR" altLang="en-US" sz="1600" kern="0" dirty="0">
                <a:latin typeface="Trebuchet MS" pitchFamily="34" charset="0"/>
              </a:rPr>
              <a:t> 컬럼을 삭제한다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train.drop</a:t>
            </a:r>
            <a:r>
              <a:rPr lang="en-US" altLang="ko-KR" sz="1600" kern="0" dirty="0">
                <a:latin typeface="Trebuchet MS" pitchFamily="34" charset="0"/>
              </a:rPr>
              <a:t>(['</a:t>
            </a:r>
            <a:r>
              <a:rPr lang="en-US" altLang="ko-KR" sz="1600" kern="0" dirty="0" err="1">
                <a:latin typeface="Trebuchet MS" pitchFamily="34" charset="0"/>
              </a:rPr>
              <a:t>SibSp</a:t>
            </a:r>
            <a:r>
              <a:rPr lang="en-US" altLang="ko-KR" sz="1600" kern="0" dirty="0">
                <a:latin typeface="Trebuchet MS" pitchFamily="34" charset="0"/>
              </a:rPr>
              <a:t>', 'Parch', 'Ticket', 'Embarked', 'Name',\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'Cabin', '</a:t>
            </a:r>
            <a:r>
              <a:rPr lang="en-US" altLang="ko-KR" sz="1600" kern="0" dirty="0" err="1">
                <a:latin typeface="Trebuchet MS" pitchFamily="34" charset="0"/>
              </a:rPr>
              <a:t>PassengerId</a:t>
            </a:r>
            <a:r>
              <a:rPr lang="en-US" altLang="ko-KR" sz="1600" kern="0" dirty="0">
                <a:latin typeface="Trebuchet MS" pitchFamily="34" charset="0"/>
              </a:rPr>
              <a:t>', 'Fare', 'Age'], </a:t>
            </a:r>
            <a:r>
              <a:rPr lang="en-US" altLang="ko-KR" sz="1600" kern="0" dirty="0" err="1">
                <a:latin typeface="Trebuchet MS" pitchFamily="34" charset="0"/>
              </a:rPr>
              <a:t>inplace</a:t>
            </a:r>
            <a:r>
              <a:rPr lang="en-US" altLang="ko-KR" sz="1600" kern="0" dirty="0">
                <a:latin typeface="Trebuchet MS" pitchFamily="34" charset="0"/>
              </a:rPr>
              <a:t>=True, axis=1)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결손치가 있는 데이터 행은 삭제한다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train.dropna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inplace</a:t>
            </a:r>
            <a:r>
              <a:rPr lang="en-US" altLang="ko-KR" sz="1600" kern="0" dirty="0">
                <a:latin typeface="Trebuchet MS" pitchFamily="34" charset="0"/>
              </a:rPr>
              <a:t>=True)</a:t>
            </a:r>
          </a:p>
        </p:txBody>
      </p:sp>
    </p:spTree>
    <p:extLst>
      <p:ext uri="{BB962C8B-B14F-4D97-AF65-F5344CB8AC3E}">
        <p14:creationId xmlns:p14="http://schemas.microsoft.com/office/powerpoint/2010/main" val="32128249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신경망 실습 </a:t>
            </a:r>
            <a:r>
              <a:rPr lang="en-US" altLang="ko-KR" dirty="0"/>
              <a:t>– </a:t>
            </a:r>
            <a:r>
              <a:rPr lang="ko-KR" altLang="en-US" dirty="0"/>
              <a:t>타이타닉 생존자 예측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F83D7-DE4B-498D-8CB6-DD3531C5E53A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11FE70-C22B-6175-DD65-3A73AC45B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17A1F7-73DF-7FA7-B970-A7A090AFE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319" y="908284"/>
            <a:ext cx="8191302" cy="302506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</a:t>
            </a:r>
            <a:r>
              <a:rPr lang="en-US" altLang="ko-KR" sz="1600" kern="0" dirty="0" err="1">
                <a:latin typeface="Trebuchet MS" pitchFamily="34" charset="0"/>
              </a:rPr>
              <a:t>train.drop</a:t>
            </a:r>
            <a:r>
              <a:rPr lang="en-US" altLang="ko-KR" sz="1600" kern="0" dirty="0">
                <a:latin typeface="Trebuchet MS" pitchFamily="34" charset="0"/>
              </a:rPr>
              <a:t>(['</a:t>
            </a:r>
            <a:r>
              <a:rPr lang="en-US" altLang="ko-KR" sz="1600" kern="0" dirty="0" err="1">
                <a:latin typeface="Trebuchet MS" pitchFamily="34" charset="0"/>
              </a:rPr>
              <a:t>SibSp</a:t>
            </a:r>
            <a:r>
              <a:rPr lang="en-US" altLang="ko-KR" sz="1600" kern="0" dirty="0">
                <a:latin typeface="Trebuchet MS" pitchFamily="34" charset="0"/>
              </a:rPr>
              <a:t>', 'Parch', 'Ticket', 'Embarked', 'Name',\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'Cabin', '</a:t>
            </a:r>
            <a:r>
              <a:rPr lang="en-US" altLang="ko-KR" sz="1600" kern="0" dirty="0" err="1">
                <a:latin typeface="Trebuchet MS" pitchFamily="34" charset="0"/>
              </a:rPr>
              <a:t>PassengerId</a:t>
            </a:r>
            <a:r>
              <a:rPr lang="en-US" altLang="ko-KR" sz="1600" kern="0" dirty="0">
                <a:latin typeface="Trebuchet MS" pitchFamily="34" charset="0"/>
              </a:rPr>
              <a:t>', 'Fare', 'Age'], </a:t>
            </a:r>
            <a:r>
              <a:rPr lang="en-US" altLang="ko-KR" sz="1600" kern="0" dirty="0" err="1">
                <a:latin typeface="Trebuchet MS" pitchFamily="34" charset="0"/>
              </a:rPr>
              <a:t>inplace</a:t>
            </a:r>
            <a:r>
              <a:rPr lang="en-US" altLang="ko-KR" sz="1600" kern="0" dirty="0">
                <a:latin typeface="Trebuchet MS" pitchFamily="34" charset="0"/>
              </a:rPr>
              <a:t>=True, axis=1)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</a:t>
            </a:r>
            <a:r>
              <a:rPr lang="en-US" altLang="ko-KR" sz="1600" kern="0" dirty="0" err="1">
                <a:latin typeface="Trebuchet MS" pitchFamily="34" charset="0"/>
              </a:rPr>
              <a:t>train.head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Survived  </a:t>
            </a:r>
            <a:r>
              <a:rPr lang="en-US" altLang="ko-KR" sz="1600" kern="0" dirty="0" err="1">
                <a:latin typeface="Trebuchet MS" pitchFamily="34" charset="0"/>
              </a:rPr>
              <a:t>Pclass</a:t>
            </a:r>
            <a:r>
              <a:rPr lang="en-US" altLang="ko-KR" sz="1600" kern="0" dirty="0">
                <a:latin typeface="Trebuchet MS" pitchFamily="34" charset="0"/>
              </a:rPr>
              <a:t>     Sex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0         0       3    male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1         1       1  female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2         1       3  female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3         1       1  female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4         0       3    male</a:t>
            </a:r>
          </a:p>
        </p:txBody>
      </p:sp>
    </p:spTree>
    <p:extLst>
      <p:ext uri="{BB962C8B-B14F-4D97-AF65-F5344CB8AC3E}">
        <p14:creationId xmlns:p14="http://schemas.microsoft.com/office/powerpoint/2010/main" val="28310607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신경망 실습 </a:t>
            </a:r>
            <a:r>
              <a:rPr lang="en-US" altLang="ko-KR" dirty="0"/>
              <a:t>– </a:t>
            </a:r>
            <a:r>
              <a:rPr lang="ko-KR" altLang="en-US" dirty="0"/>
              <a:t>타이타닉 생존자 예측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F83D7-DE4B-498D-8CB6-DD3531C5E53A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11FE70-C22B-6175-DD65-3A73AC45B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3FA7B5-F361-A54E-82EF-F598043305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319" y="908284"/>
            <a:ext cx="8191302" cy="371975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ko-KR" altLang="en-US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기호를 수치로 변환한다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for ix in </a:t>
            </a:r>
            <a:r>
              <a:rPr lang="en-US" altLang="ko-KR" sz="1600" kern="0" dirty="0" err="1">
                <a:latin typeface="Trebuchet MS" pitchFamily="34" charset="0"/>
              </a:rPr>
              <a:t>train.index</a:t>
            </a:r>
            <a:r>
              <a:rPr lang="en-US" altLang="ko-KR" sz="1600" kern="0" dirty="0">
                <a:latin typeface="Trebuchet MS" pitchFamily="34" charset="0"/>
              </a:rPr>
              <a:t>: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if </a:t>
            </a:r>
            <a:r>
              <a:rPr lang="en-US" altLang="ko-KR" sz="1600" kern="0" dirty="0" err="1">
                <a:latin typeface="Trebuchet MS" pitchFamily="34" charset="0"/>
              </a:rPr>
              <a:t>train.loc</a:t>
            </a:r>
            <a:r>
              <a:rPr lang="en-US" altLang="ko-KR" sz="1600" kern="0" dirty="0">
                <a:latin typeface="Trebuchet MS" pitchFamily="34" charset="0"/>
              </a:rPr>
              <a:t>[ix, 'Sex']=="male":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</a:t>
            </a:r>
            <a:r>
              <a:rPr lang="en-US" altLang="ko-KR" sz="1600" kern="0" dirty="0" err="1">
                <a:latin typeface="Trebuchet MS" pitchFamily="34" charset="0"/>
              </a:rPr>
              <a:t>train.loc</a:t>
            </a:r>
            <a:r>
              <a:rPr lang="en-US" altLang="ko-KR" sz="1600" kern="0" dirty="0">
                <a:latin typeface="Trebuchet MS" pitchFamily="34" charset="0"/>
              </a:rPr>
              <a:t>[ix, 'Sex']=1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else: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</a:t>
            </a:r>
            <a:r>
              <a:rPr lang="en-US" altLang="ko-KR" sz="1600" kern="0" dirty="0" err="1">
                <a:latin typeface="Trebuchet MS" pitchFamily="34" charset="0"/>
              </a:rPr>
              <a:t>train.loc</a:t>
            </a:r>
            <a:r>
              <a:rPr lang="en-US" altLang="ko-KR" sz="1600" kern="0" dirty="0">
                <a:latin typeface="Trebuchet MS" pitchFamily="34" charset="0"/>
              </a:rPr>
              <a:t>[ix, 'Sex']=0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2</a:t>
            </a:r>
            <a:r>
              <a:rPr lang="ko-KR" altLang="en-US" sz="1600" kern="0" dirty="0">
                <a:latin typeface="Trebuchet MS" pitchFamily="34" charset="0"/>
              </a:rPr>
              <a:t>차원 배열을 </a:t>
            </a:r>
            <a:r>
              <a:rPr lang="en-US" altLang="ko-KR" sz="1600" kern="0" dirty="0">
                <a:latin typeface="Trebuchet MS" pitchFamily="34" charset="0"/>
              </a:rPr>
              <a:t>1</a:t>
            </a:r>
            <a:r>
              <a:rPr lang="ko-KR" altLang="en-US" sz="1600" kern="0" dirty="0">
                <a:latin typeface="Trebuchet MS" pitchFamily="34" charset="0"/>
              </a:rPr>
              <a:t>차원 배열로 </a:t>
            </a:r>
            <a:r>
              <a:rPr lang="ko-KR" altLang="en-US" sz="1600" kern="0" dirty="0" err="1">
                <a:latin typeface="Trebuchet MS" pitchFamily="34" charset="0"/>
              </a:rPr>
              <a:t>평탄화한다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target = </a:t>
            </a:r>
            <a:r>
              <a:rPr lang="en-US" altLang="ko-KR" sz="1600" kern="0" dirty="0" err="1">
                <a:latin typeface="Trebuchet MS" pitchFamily="34" charset="0"/>
              </a:rPr>
              <a:t>np.ravel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train.Survived</a:t>
            </a:r>
            <a:r>
              <a:rPr lang="en-US" altLang="ko-KR" sz="1600" kern="0" dirty="0">
                <a:latin typeface="Trebuchet MS" pitchFamily="34" charset="0"/>
              </a:rPr>
              <a:t>)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생존여부를 학습 데이터에서 삭제한다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train.drop</a:t>
            </a:r>
            <a:r>
              <a:rPr lang="en-US" altLang="ko-KR" sz="1600" kern="0" dirty="0">
                <a:latin typeface="Trebuchet MS" pitchFamily="34" charset="0"/>
              </a:rPr>
              <a:t>(['Survived'], </a:t>
            </a:r>
            <a:r>
              <a:rPr lang="en-US" altLang="ko-KR" sz="1600" kern="0" dirty="0" err="1">
                <a:latin typeface="Trebuchet MS" pitchFamily="34" charset="0"/>
              </a:rPr>
              <a:t>inplace</a:t>
            </a:r>
            <a:r>
              <a:rPr lang="en-US" altLang="ko-KR" sz="1600" kern="0" dirty="0">
                <a:latin typeface="Trebuchet MS" pitchFamily="34" charset="0"/>
              </a:rPr>
              <a:t>=True, axis=1)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solidFill>
                  <a:srgbClr val="FF0000"/>
                </a:solidFill>
                <a:latin typeface="Trebuchet MS" pitchFamily="34" charset="0"/>
              </a:rPr>
              <a:t>train = </a:t>
            </a:r>
            <a:r>
              <a:rPr lang="en-US" altLang="ko-KR" sz="1600" kern="0" dirty="0" err="1">
                <a:solidFill>
                  <a:srgbClr val="FF0000"/>
                </a:solidFill>
                <a:latin typeface="Trebuchet MS" pitchFamily="34" charset="0"/>
              </a:rPr>
              <a:t>train.astype</a:t>
            </a:r>
            <a:r>
              <a:rPr lang="en-US" altLang="ko-KR" sz="1600" kern="0" dirty="0">
                <a:solidFill>
                  <a:srgbClr val="FF0000"/>
                </a:solidFill>
                <a:latin typeface="Trebuchet MS" pitchFamily="34" charset="0"/>
              </a:rPr>
              <a:t>(float)     # </a:t>
            </a:r>
            <a:r>
              <a:rPr lang="ko-KR" altLang="en-US" sz="1600" kern="0" dirty="0">
                <a:solidFill>
                  <a:srgbClr val="FF0000"/>
                </a:solidFill>
                <a:latin typeface="Trebuchet MS" pitchFamily="34" charset="0"/>
              </a:rPr>
              <a:t>최근 소스에서는 </a:t>
            </a:r>
            <a:r>
              <a:rPr lang="en-US" altLang="ko-KR" sz="1600" kern="0" dirty="0">
                <a:solidFill>
                  <a:srgbClr val="FF0000"/>
                </a:solidFill>
                <a:latin typeface="Trebuchet MS" pitchFamily="34" charset="0"/>
              </a:rPr>
              <a:t>float</a:t>
            </a:r>
            <a:r>
              <a:rPr lang="ko-KR" altLang="en-US" sz="1600" kern="0" dirty="0">
                <a:solidFill>
                  <a:srgbClr val="FF0000"/>
                </a:solidFill>
                <a:latin typeface="Trebuchet MS" pitchFamily="34" charset="0"/>
              </a:rPr>
              <a:t>형태로 </a:t>
            </a:r>
            <a:r>
              <a:rPr lang="ko-KR" altLang="en-US" sz="1600" kern="0" dirty="0" err="1">
                <a:solidFill>
                  <a:srgbClr val="FF0000"/>
                </a:solidFill>
                <a:latin typeface="Trebuchet MS" pitchFamily="34" charset="0"/>
              </a:rPr>
              <a:t>형변환하여야</a:t>
            </a:r>
            <a:r>
              <a:rPr lang="ko-KR" altLang="en-US" sz="1600" kern="0" dirty="0">
                <a:solidFill>
                  <a:srgbClr val="FF0000"/>
                </a:solidFill>
                <a:latin typeface="Trebuchet MS" pitchFamily="34" charset="0"/>
              </a:rPr>
              <a:t> </a:t>
            </a:r>
            <a:endParaRPr lang="en-US" altLang="ko-KR" sz="1600" kern="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6007A488-BC02-D738-AB7F-F39912EB1138}"/>
              </a:ext>
            </a:extLst>
          </p:cNvPr>
          <p:cNvSpPr/>
          <p:nvPr/>
        </p:nvSpPr>
        <p:spPr>
          <a:xfrm>
            <a:off x="5287807" y="4459352"/>
            <a:ext cx="2088232" cy="528722"/>
          </a:xfrm>
          <a:prstGeom prst="wedgeRoundRectCallout">
            <a:avLst>
              <a:gd name="adj1" fmla="val -39714"/>
              <a:gd name="adj2" fmla="val -1084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교과서 소스에 추가</a:t>
            </a:r>
          </a:p>
        </p:txBody>
      </p:sp>
      <p:sp>
        <p:nvSpPr>
          <p:cNvPr id="8" name="설명선 2 4">
            <a:extLst>
              <a:ext uri="{FF2B5EF4-FFF2-40B4-BE49-F238E27FC236}">
                <a16:creationId xmlns:a16="http://schemas.microsoft.com/office/drawing/2014/main" id="{7370DD30-9D6A-F3F4-5047-2C5F262D1F1F}"/>
              </a:ext>
            </a:extLst>
          </p:cNvPr>
          <p:cNvSpPr/>
          <p:nvPr/>
        </p:nvSpPr>
        <p:spPr>
          <a:xfrm>
            <a:off x="4711743" y="1459682"/>
            <a:ext cx="3728622" cy="91513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8111"/>
              <a:gd name="adj6" fmla="val -384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컴퓨터는 숫자만 처리할 수 있다</a:t>
            </a:r>
            <a:r>
              <a:rPr lang="en-US" altLang="ko-KR" dirty="0"/>
              <a:t>. </a:t>
            </a:r>
            <a:r>
              <a:rPr lang="ko-KR" altLang="en-US" dirty="0" err="1"/>
              <a:t>딥러닝은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1 </a:t>
            </a:r>
            <a:r>
              <a:rPr lang="ko-KR" altLang="en-US" dirty="0"/>
              <a:t>사이의 실수만 처리 가능</a:t>
            </a:r>
          </a:p>
        </p:txBody>
      </p:sp>
    </p:spTree>
    <p:extLst>
      <p:ext uri="{BB962C8B-B14F-4D97-AF65-F5344CB8AC3E}">
        <p14:creationId xmlns:p14="http://schemas.microsoft.com/office/powerpoint/2010/main" val="39211129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신경망 실습 </a:t>
            </a:r>
            <a:r>
              <a:rPr lang="en-US" altLang="ko-KR" dirty="0"/>
              <a:t>– </a:t>
            </a:r>
            <a:r>
              <a:rPr lang="ko-KR" altLang="en-US" dirty="0"/>
              <a:t>타이타닉 생존자 예측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F83D7-DE4B-498D-8CB6-DD3531C5E53A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12255-BCCA-5825-E71C-C7C3B0D3BF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105" y="1022094"/>
            <a:ext cx="8191302" cy="3143685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 err="1">
                <a:latin typeface="Trebuchet MS" pitchFamily="34" charset="0"/>
              </a:rPr>
              <a:t>케라스</a:t>
            </a:r>
            <a:r>
              <a:rPr lang="ko-KR" altLang="en-US" sz="1600" kern="0" dirty="0">
                <a:latin typeface="Trebuchet MS" pitchFamily="34" charset="0"/>
              </a:rPr>
              <a:t> 모델을 생성한다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model = </a:t>
            </a:r>
            <a:r>
              <a:rPr lang="en-US" altLang="ko-KR" sz="1600" kern="0" dirty="0" err="1">
                <a:latin typeface="Trebuchet MS" pitchFamily="34" charset="0"/>
              </a:rPr>
              <a:t>tf.keras.models.Sequential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tf.keras.layers.Dense</a:t>
            </a:r>
            <a:r>
              <a:rPr lang="en-US" altLang="ko-KR" sz="1600" kern="0" dirty="0">
                <a:latin typeface="Trebuchet MS" pitchFamily="34" charset="0"/>
              </a:rPr>
              <a:t>(16, activation='</a:t>
            </a:r>
            <a:r>
              <a:rPr lang="en-US" altLang="ko-KR" sz="1600" kern="0" dirty="0" err="1">
                <a:latin typeface="Trebuchet MS" pitchFamily="34" charset="0"/>
              </a:rPr>
              <a:t>relu</a:t>
            </a:r>
            <a:r>
              <a:rPr lang="en-US" altLang="ko-KR" sz="1600" kern="0" dirty="0">
                <a:latin typeface="Trebuchet MS" pitchFamily="34" charset="0"/>
              </a:rPr>
              <a:t>', </a:t>
            </a:r>
            <a:r>
              <a:rPr lang="en-US" altLang="ko-KR" sz="1600" kern="0" dirty="0" err="1">
                <a:latin typeface="Trebuchet MS" pitchFamily="34" charset="0"/>
              </a:rPr>
              <a:t>input_shape</a:t>
            </a:r>
            <a:r>
              <a:rPr lang="en-US" altLang="ko-KR" sz="1600" kern="0" dirty="0">
                <a:latin typeface="Trebuchet MS" pitchFamily="34" charset="0"/>
              </a:rPr>
              <a:t>=(2,)))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tf.keras.layers.Dense</a:t>
            </a:r>
            <a:r>
              <a:rPr lang="en-US" altLang="ko-KR" sz="1600" kern="0" dirty="0">
                <a:latin typeface="Trebuchet MS" pitchFamily="34" charset="0"/>
              </a:rPr>
              <a:t>(8, activation='</a:t>
            </a:r>
            <a:r>
              <a:rPr lang="en-US" altLang="ko-KR" sz="1600" kern="0" dirty="0" err="1">
                <a:latin typeface="Trebuchet MS" pitchFamily="34" charset="0"/>
              </a:rPr>
              <a:t>relu</a:t>
            </a:r>
            <a:r>
              <a:rPr lang="en-US" altLang="ko-KR" sz="1600" kern="0" dirty="0">
                <a:latin typeface="Trebuchet MS" pitchFamily="34" charset="0"/>
              </a:rPr>
              <a:t>'))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tf.keras.layers.Dense</a:t>
            </a:r>
            <a:r>
              <a:rPr lang="en-US" altLang="ko-KR" sz="1600" kern="0" dirty="0">
                <a:latin typeface="Trebuchet MS" pitchFamily="34" charset="0"/>
              </a:rPr>
              <a:t>(1, activation='sigmoid'))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 err="1">
                <a:latin typeface="Trebuchet MS" pitchFamily="34" charset="0"/>
              </a:rPr>
              <a:t>케라스</a:t>
            </a:r>
            <a:r>
              <a:rPr lang="ko-KR" altLang="en-US" sz="1600" kern="0" dirty="0">
                <a:latin typeface="Trebuchet MS" pitchFamily="34" charset="0"/>
              </a:rPr>
              <a:t> 모델을 컴파일한다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model.compile</a:t>
            </a:r>
            <a:r>
              <a:rPr lang="en-US" altLang="ko-KR" sz="1600" kern="0" dirty="0">
                <a:latin typeface="Trebuchet MS" pitchFamily="34" charset="0"/>
              </a:rPr>
              <a:t>(loss='</a:t>
            </a:r>
            <a:r>
              <a:rPr lang="en-US" altLang="ko-KR" sz="1600" kern="0" dirty="0" err="1">
                <a:latin typeface="Trebuchet MS" pitchFamily="34" charset="0"/>
              </a:rPr>
              <a:t>binary_crossentropy</a:t>
            </a:r>
            <a:r>
              <a:rPr lang="en-US" altLang="ko-KR" sz="1600" kern="0" dirty="0">
                <a:latin typeface="Trebuchet MS" pitchFamily="34" charset="0"/>
              </a:rPr>
              <a:t>',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 optimizer='</a:t>
            </a:r>
            <a:r>
              <a:rPr lang="en-US" altLang="ko-KR" sz="1600" kern="0" dirty="0" err="1">
                <a:latin typeface="Trebuchet MS" pitchFamily="34" charset="0"/>
              </a:rPr>
              <a:t>adam</a:t>
            </a:r>
            <a:r>
              <a:rPr lang="en-US" altLang="ko-KR" sz="1600" kern="0" dirty="0">
                <a:latin typeface="Trebuchet MS" pitchFamily="34" charset="0"/>
              </a:rPr>
              <a:t>',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 metrics=['accuracy'])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 err="1">
                <a:latin typeface="Trebuchet MS" pitchFamily="34" charset="0"/>
              </a:rPr>
              <a:t>케라스</a:t>
            </a:r>
            <a:r>
              <a:rPr lang="ko-KR" altLang="en-US" sz="1600" kern="0" dirty="0">
                <a:latin typeface="Trebuchet MS" pitchFamily="34" charset="0"/>
              </a:rPr>
              <a:t> 모델을 학습시킨다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model.fit</a:t>
            </a:r>
            <a:r>
              <a:rPr lang="en-US" altLang="ko-KR" sz="1600" kern="0" dirty="0">
                <a:latin typeface="Trebuchet MS" pitchFamily="34" charset="0"/>
              </a:rPr>
              <a:t>(train, target, epochs=30, </a:t>
            </a:r>
            <a:r>
              <a:rPr lang="en-US" altLang="ko-KR" sz="1600" kern="0" dirty="0" err="1">
                <a:latin typeface="Trebuchet MS" pitchFamily="34" charset="0"/>
              </a:rPr>
              <a:t>batch_size</a:t>
            </a:r>
            <a:r>
              <a:rPr lang="en-US" altLang="ko-KR" sz="1600" kern="0" dirty="0">
                <a:latin typeface="Trebuchet MS" pitchFamily="34" charset="0"/>
              </a:rPr>
              <a:t>=1, verbose=1)</a:t>
            </a:r>
          </a:p>
        </p:txBody>
      </p:sp>
    </p:spTree>
    <p:extLst>
      <p:ext uri="{BB962C8B-B14F-4D97-AF65-F5344CB8AC3E}">
        <p14:creationId xmlns:p14="http://schemas.microsoft.com/office/powerpoint/2010/main" val="22242502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신경망 실습 </a:t>
            </a:r>
            <a:r>
              <a:rPr lang="en-US" altLang="ko-KR" dirty="0"/>
              <a:t>– </a:t>
            </a:r>
            <a:r>
              <a:rPr lang="ko-KR" altLang="en-US" dirty="0"/>
              <a:t>타이타닉 생존자 예측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F83D7-DE4B-498D-8CB6-DD3531C5E53A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11FE70-C22B-6175-DD65-3A73AC45B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EFDA87-8B8F-7861-1155-3C2D30036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163" y="1072726"/>
            <a:ext cx="8191302" cy="1906479"/>
          </a:xfrm>
          <a:prstGeom prst="rect">
            <a:avLst/>
          </a:prstGeom>
          <a:solidFill>
            <a:srgbClr val="CCFFCC"/>
          </a:solidFill>
          <a:ln>
            <a:solidFill>
              <a:schemeClr val="accent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...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Epoch 29/30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891/891 [==============================] - 1s 753us/sample - loss: 0.4591 - </a:t>
            </a:r>
            <a:r>
              <a:rPr lang="en-US" altLang="ko-KR" sz="1600" kern="0" dirty="0" err="1">
                <a:latin typeface="Trebuchet MS" pitchFamily="34" charset="0"/>
              </a:rPr>
              <a:t>acc</a:t>
            </a:r>
            <a:r>
              <a:rPr lang="en-US" altLang="ko-KR" sz="1600" kern="0" dirty="0">
                <a:latin typeface="Trebuchet MS" pitchFamily="34" charset="0"/>
              </a:rPr>
              <a:t>: 0.7677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Epoch 30/30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891/891 [==============================] - 1s 753us/sample - loss: 0.4547 - </a:t>
            </a:r>
            <a:r>
              <a:rPr lang="en-US" altLang="ko-KR" sz="1600" kern="0" dirty="0" err="1">
                <a:latin typeface="Trebuchet MS" pitchFamily="34" charset="0"/>
              </a:rPr>
              <a:t>acc</a:t>
            </a:r>
            <a:r>
              <a:rPr lang="en-US" altLang="ko-KR" sz="1600" kern="0" dirty="0">
                <a:latin typeface="Trebuchet MS" pitchFamily="34" charset="0"/>
              </a:rPr>
              <a:t>: 0.7789</a:t>
            </a:r>
          </a:p>
        </p:txBody>
      </p:sp>
      <p:sp>
        <p:nvSpPr>
          <p:cNvPr id="7" name="설명선 2 2">
            <a:extLst>
              <a:ext uri="{FF2B5EF4-FFF2-40B4-BE49-F238E27FC236}">
                <a16:creationId xmlns:a16="http://schemas.microsoft.com/office/drawing/2014/main" id="{584192B8-CAA1-77E0-411E-456F85C7E52E}"/>
              </a:ext>
            </a:extLst>
          </p:cNvPr>
          <p:cNvSpPr/>
          <p:nvPr/>
        </p:nvSpPr>
        <p:spPr>
          <a:xfrm>
            <a:off x="2787588" y="3384614"/>
            <a:ext cx="3728622" cy="91513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6058"/>
              <a:gd name="adj6" fmla="val -609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약 </a:t>
            </a:r>
            <a:r>
              <a:rPr lang="en-US" altLang="ko-KR" dirty="0"/>
              <a:t>78% </a:t>
            </a:r>
            <a:r>
              <a:rPr lang="ko-KR" altLang="en-US" dirty="0"/>
              <a:t>정확도</a:t>
            </a:r>
          </a:p>
        </p:txBody>
      </p:sp>
    </p:spTree>
    <p:extLst>
      <p:ext uri="{BB962C8B-B14F-4D97-AF65-F5344CB8AC3E}">
        <p14:creationId xmlns:p14="http://schemas.microsoft.com/office/powerpoint/2010/main" val="16739037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신경망 실습 </a:t>
            </a:r>
            <a:r>
              <a:rPr lang="en-US" altLang="ko-KR" dirty="0"/>
              <a:t>– </a:t>
            </a:r>
            <a:r>
              <a:rPr lang="ko-KR" altLang="en-US" dirty="0"/>
              <a:t>타이타닉 생존자 예측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F83D7-DE4B-498D-8CB6-DD3531C5E53A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857D3F-437E-E923-1BA4-A55F2AE96AE4}"/>
              </a:ext>
            </a:extLst>
          </p:cNvPr>
          <p:cNvSpPr txBox="1"/>
          <p:nvPr/>
        </p:nvSpPr>
        <p:spPr>
          <a:xfrm>
            <a:off x="407020" y="1118014"/>
            <a:ext cx="612201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idx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test.shape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pred=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model.predict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(test)</a:t>
            </a:r>
          </a:p>
          <a:p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test_np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test.to_numpy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idx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test_np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,:],pred[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4AF36-7935-813B-1494-D2D6AA570CB1}"/>
              </a:ext>
            </a:extLst>
          </p:cNvPr>
          <p:cNvSpPr txBox="1"/>
          <p:nvPr/>
        </p:nvSpPr>
        <p:spPr>
          <a:xfrm>
            <a:off x="6096000" y="1695428"/>
            <a:ext cx="219121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[3. 1.] [0.11963955] [3. 0.] [0.42622244] [2. 1.] [0.20062831] [3. 1.] [0.11963955] [3. 0.] [0.42622244] [3. 1.] [0.11963955] [3. 0.] [0.42622244] [2. 1.] [0.20062831] [3. 0.] [0.42622244] [3. 1.] [0.11963955] [3. 1.] [0.11963955] [1. 1.] [0.35509673] [1. 0.] [0.9667859] [2. 1.] [0.20062831] [1. 0.] [0.9667859] [2. 0.] [0.84050065] [2. 1.] [0.20062831] [3. 1.] [0.11963955] [3. 0.] [0.42622244] [3. 0.] [0.42622244] [1. 1.] [0.35509673] [3. 1.] [0.11963955] [1. 0.] [0.9667859] [1. 1.] [0.35509673] [1. 0.] [0.9667859] [3. 1.] [0.11963955]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3F421-FA28-2957-5369-F233FF13EDEC}"/>
              </a:ext>
            </a:extLst>
          </p:cNvPr>
          <p:cNvSpPr txBox="1"/>
          <p:nvPr/>
        </p:nvSpPr>
        <p:spPr>
          <a:xfrm>
            <a:off x="5830957" y="1118014"/>
            <a:ext cx="2922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객실 등급</a:t>
            </a:r>
            <a:r>
              <a:rPr lang="en-US" altLang="ko-KR" dirty="0"/>
              <a:t>.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생존 확률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787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신경망 파라미터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3F203B-4D49-4EF3-9A5E-9EF585085EC2}"/>
              </a:ext>
            </a:extLst>
          </p:cNvPr>
          <p:cNvSpPr txBox="1"/>
          <p:nvPr/>
        </p:nvSpPr>
        <p:spPr>
          <a:xfrm>
            <a:off x="407505" y="1067664"/>
            <a:ext cx="30711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kern="0" dirty="0" err="1">
                <a:latin typeface="Trebuchet MS" pitchFamily="34" charset="0"/>
              </a:rPr>
              <a:t>tf.keras.layers.</a:t>
            </a:r>
            <a:r>
              <a:rPr lang="en-US" altLang="ko-KR" sz="2000" b="1" kern="0" dirty="0" err="1">
                <a:solidFill>
                  <a:srgbClr val="FF0000"/>
                </a:solidFill>
                <a:latin typeface="Trebuchet MS" pitchFamily="34" charset="0"/>
              </a:rPr>
              <a:t>Dense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9CB53-7E7E-43A6-BE67-C774B83CBA63}"/>
              </a:ext>
            </a:extLst>
          </p:cNvPr>
          <p:cNvSpPr txBox="1"/>
          <p:nvPr/>
        </p:nvSpPr>
        <p:spPr>
          <a:xfrm>
            <a:off x="417444" y="6245951"/>
            <a:ext cx="6122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https://keras.io/api/layers/core_layers/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718F4A-B779-4748-BE5E-71EBDB275299}"/>
              </a:ext>
            </a:extLst>
          </p:cNvPr>
          <p:cNvSpPr txBox="1"/>
          <p:nvPr/>
        </p:nvSpPr>
        <p:spPr>
          <a:xfrm>
            <a:off x="301540" y="1750693"/>
            <a:ext cx="78681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000FF"/>
                </a:solidFill>
              </a:rPr>
              <a:t>완전 연결 계층 </a:t>
            </a:r>
            <a:r>
              <a:rPr lang="en-US" altLang="ko-KR" sz="2000" dirty="0">
                <a:solidFill>
                  <a:srgbClr val="0000FF"/>
                </a:solidFill>
              </a:rPr>
              <a:t>: (Fully Connected Layer, Densely connected layer)</a:t>
            </a:r>
          </a:p>
          <a:p>
            <a:endParaRPr lang="en-US" altLang="ko-KR" sz="2000" dirty="0"/>
          </a:p>
          <a:p>
            <a:r>
              <a:rPr lang="ko-KR" altLang="en-US" sz="2000" dirty="0"/>
              <a:t>한 층 </a:t>
            </a:r>
            <a:r>
              <a:rPr lang="en-US" altLang="ko-KR" sz="2000" dirty="0"/>
              <a:t>(layer)</a:t>
            </a:r>
            <a:r>
              <a:rPr lang="ko-KR" altLang="en-US" sz="2000" dirty="0"/>
              <a:t>의 모든 뉴런이 그 다음 층의 모든 뉴런과 연결된 상태 </a:t>
            </a:r>
            <a:endParaRPr lang="en-US" altLang="ko-KR" sz="2000" dirty="0"/>
          </a:p>
          <a:p>
            <a:endParaRPr lang="ko-KR" altLang="en-US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897E6E-F8F5-423E-857D-AECFA45E3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9656" y="1267719"/>
            <a:ext cx="3077919" cy="37549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AA1219-FA79-49CF-ABE3-93C5F8AA8553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4701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4B89B08-0F9A-E1F6-0C65-9B8B41F88C1B}"/>
              </a:ext>
            </a:extLst>
          </p:cNvPr>
          <p:cNvSpPr txBox="1"/>
          <p:nvPr/>
        </p:nvSpPr>
        <p:spPr>
          <a:xfrm>
            <a:off x="403622" y="203150"/>
            <a:ext cx="108549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tf.keras.layers.Dense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16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,)))</a:t>
            </a:r>
          </a:p>
          <a:p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tf.keras.layers.Dense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8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tf.keras.layers.Dense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8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tf.keras.layers.Dense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'sigmoid'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40C45E-A5E6-A688-34A7-0AC173511F77}"/>
              </a:ext>
            </a:extLst>
          </p:cNvPr>
          <p:cNvSpPr txBox="1"/>
          <p:nvPr/>
        </p:nvSpPr>
        <p:spPr>
          <a:xfrm>
            <a:off x="332184" y="1868627"/>
            <a:ext cx="1099780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Model: "sequential_2"</a:t>
            </a:r>
          </a:p>
          <a:p>
            <a:r>
              <a:rPr lang="en-US" altLang="ko-KR" dirty="0"/>
              <a:t>_________________________________________________________________</a:t>
            </a:r>
          </a:p>
          <a:p>
            <a:r>
              <a:rPr lang="en-US" altLang="ko-KR" dirty="0"/>
              <a:t> Layer (type)                Output Shape              Param #   </a:t>
            </a:r>
          </a:p>
          <a:p>
            <a:r>
              <a:rPr lang="en-US" altLang="ko-KR" dirty="0"/>
              <a:t>=================================================================</a:t>
            </a:r>
          </a:p>
          <a:p>
            <a:r>
              <a:rPr lang="en-US" altLang="ko-KR" dirty="0"/>
              <a:t> dense_6 (Dense)             (None, 16)                48        </a:t>
            </a:r>
          </a:p>
          <a:p>
            <a:r>
              <a:rPr lang="en-US" altLang="ko-KR" dirty="0"/>
              <a:t>                                                                 </a:t>
            </a:r>
          </a:p>
          <a:p>
            <a:r>
              <a:rPr lang="en-US" altLang="ko-KR" dirty="0"/>
              <a:t> dense_7 (Dense)             (None, 8)                 136       </a:t>
            </a:r>
          </a:p>
          <a:p>
            <a:r>
              <a:rPr lang="en-US" altLang="ko-KR" dirty="0"/>
              <a:t>                                                                 </a:t>
            </a:r>
          </a:p>
          <a:p>
            <a:r>
              <a:rPr lang="en-US" altLang="ko-KR" dirty="0"/>
              <a:t> dense_8 (Dense)             (None, 8)                 72        </a:t>
            </a:r>
          </a:p>
          <a:p>
            <a:r>
              <a:rPr lang="en-US" altLang="ko-KR" dirty="0"/>
              <a:t>                                                                 </a:t>
            </a:r>
          </a:p>
          <a:p>
            <a:r>
              <a:rPr lang="en-US" altLang="ko-KR" dirty="0"/>
              <a:t> dense_9 (Dense)             (None, 1)                 9         </a:t>
            </a:r>
          </a:p>
          <a:p>
            <a:r>
              <a:rPr lang="en-US" altLang="ko-KR" dirty="0"/>
              <a:t>                                                                 </a:t>
            </a:r>
          </a:p>
          <a:p>
            <a:r>
              <a:rPr lang="en-US" altLang="ko-KR" dirty="0"/>
              <a:t>=================================================================</a:t>
            </a:r>
          </a:p>
          <a:p>
            <a:r>
              <a:rPr lang="en-US" altLang="ko-KR" dirty="0"/>
              <a:t>Total params: 265</a:t>
            </a:r>
          </a:p>
          <a:p>
            <a:r>
              <a:rPr lang="en-US" altLang="ko-KR" dirty="0"/>
              <a:t>Trainable params: 265</a:t>
            </a:r>
          </a:p>
          <a:p>
            <a:r>
              <a:rPr lang="en-US" altLang="ko-KR" dirty="0"/>
              <a:t>Non-trainable params: 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387A50-8C16-4C06-3963-DF0DC070ACE9}"/>
              </a:ext>
            </a:extLst>
          </p:cNvPr>
          <p:cNvSpPr txBox="1"/>
          <p:nvPr/>
        </p:nvSpPr>
        <p:spPr>
          <a:xfrm>
            <a:off x="8893986" y="1129963"/>
            <a:ext cx="2760788" cy="147732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입력 층 </a:t>
            </a:r>
            <a:r>
              <a:rPr lang="en-US" altLang="ko-KR" dirty="0"/>
              <a:t>: 2</a:t>
            </a:r>
          </a:p>
          <a:p>
            <a:r>
              <a:rPr lang="ko-KR" altLang="en-US" dirty="0" err="1"/>
              <a:t>은닉층</a:t>
            </a:r>
            <a:r>
              <a:rPr lang="ko-KR" altLang="en-US" dirty="0"/>
              <a:t> </a:t>
            </a:r>
            <a:r>
              <a:rPr lang="en-US" altLang="ko-KR" dirty="0"/>
              <a:t>1  :  16 ( </a:t>
            </a:r>
            <a:r>
              <a:rPr lang="en-US" altLang="ko-KR" dirty="0" err="1"/>
              <a:t>relu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은닉측 </a:t>
            </a:r>
            <a:r>
              <a:rPr lang="en-US" altLang="ko-KR" dirty="0"/>
              <a:t>2  :   8  (</a:t>
            </a:r>
            <a:r>
              <a:rPr lang="en-US" altLang="ko-KR" dirty="0" err="1"/>
              <a:t>relu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은닉측 </a:t>
            </a:r>
            <a:r>
              <a:rPr lang="en-US" altLang="ko-KR" dirty="0"/>
              <a:t>3  :   8  (</a:t>
            </a:r>
            <a:r>
              <a:rPr lang="en-US" altLang="ko-KR" dirty="0" err="1"/>
              <a:t>relu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출력 층  </a:t>
            </a:r>
            <a:r>
              <a:rPr lang="en-US" altLang="ko-KR" dirty="0"/>
              <a:t>:   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24055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E9D0CD-06D7-957D-E0A0-21B4E8A9D013}"/>
              </a:ext>
            </a:extLst>
          </p:cNvPr>
          <p:cNvSpPr txBox="1"/>
          <p:nvPr/>
        </p:nvSpPr>
        <p:spPr>
          <a:xfrm>
            <a:off x="589360" y="332898"/>
            <a:ext cx="85689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(Dense(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input_dim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(Dense(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(Dense(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8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(Dense(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'sigmoid'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83D7E8-5E58-9FE4-8C2E-DE154192AC3E}"/>
              </a:ext>
            </a:extLst>
          </p:cNvPr>
          <p:cNvSpPr txBox="1"/>
          <p:nvPr/>
        </p:nvSpPr>
        <p:spPr>
          <a:xfrm>
            <a:off x="8841852" y="251458"/>
            <a:ext cx="2760788" cy="147732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입력 층 </a:t>
            </a:r>
            <a:r>
              <a:rPr lang="en-US" altLang="ko-KR" dirty="0"/>
              <a:t>: 12</a:t>
            </a:r>
          </a:p>
          <a:p>
            <a:r>
              <a:rPr lang="ko-KR" altLang="en-US" dirty="0" err="1"/>
              <a:t>은닉층</a:t>
            </a:r>
            <a:r>
              <a:rPr lang="ko-KR" altLang="en-US" dirty="0"/>
              <a:t> </a:t>
            </a:r>
            <a:r>
              <a:rPr lang="en-US" altLang="ko-KR" dirty="0"/>
              <a:t>1  :  30 ( </a:t>
            </a:r>
            <a:r>
              <a:rPr lang="en-US" altLang="ko-KR" dirty="0" err="1"/>
              <a:t>relu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은닉측 </a:t>
            </a:r>
            <a:r>
              <a:rPr lang="en-US" altLang="ko-KR" dirty="0"/>
              <a:t>2  :   12  (</a:t>
            </a:r>
            <a:r>
              <a:rPr lang="en-US" altLang="ko-KR" dirty="0" err="1"/>
              <a:t>relu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은닉측 </a:t>
            </a:r>
            <a:r>
              <a:rPr lang="en-US" altLang="ko-KR" dirty="0"/>
              <a:t>3  :   8  (</a:t>
            </a:r>
            <a:r>
              <a:rPr lang="en-US" altLang="ko-KR" dirty="0" err="1"/>
              <a:t>relu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출력 층  </a:t>
            </a:r>
            <a:r>
              <a:rPr lang="en-US" altLang="ko-KR" dirty="0"/>
              <a:t>:   1 (sigmoid)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95328D-D3E1-8053-A241-7EEE5A24EA58}"/>
              </a:ext>
            </a:extLst>
          </p:cNvPr>
          <p:cNvSpPr txBox="1"/>
          <p:nvPr/>
        </p:nvSpPr>
        <p:spPr>
          <a:xfrm>
            <a:off x="389335" y="2371904"/>
            <a:ext cx="1101328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_________________________________________________________________</a:t>
            </a:r>
          </a:p>
          <a:p>
            <a:r>
              <a:rPr lang="en-US" altLang="ko-KR" dirty="0"/>
              <a:t> Layer (type)                Output Shape              Param #   </a:t>
            </a:r>
          </a:p>
          <a:p>
            <a:r>
              <a:rPr lang="en-US" altLang="ko-KR" dirty="0"/>
              <a:t>=================================================================</a:t>
            </a:r>
          </a:p>
          <a:p>
            <a:r>
              <a:rPr lang="en-US" altLang="ko-KR" dirty="0"/>
              <a:t> dense (Dense)               (None, 30)                390       </a:t>
            </a:r>
          </a:p>
          <a:p>
            <a:r>
              <a:rPr lang="en-US" altLang="ko-KR" dirty="0"/>
              <a:t>                                                                 </a:t>
            </a:r>
          </a:p>
          <a:p>
            <a:r>
              <a:rPr lang="en-US" altLang="ko-KR" dirty="0"/>
              <a:t> dense_1 (Dense)             (None, 12)                372       </a:t>
            </a:r>
          </a:p>
          <a:p>
            <a:r>
              <a:rPr lang="en-US" altLang="ko-KR" dirty="0"/>
              <a:t>                                                                 </a:t>
            </a:r>
          </a:p>
          <a:p>
            <a:r>
              <a:rPr lang="en-US" altLang="ko-KR" dirty="0"/>
              <a:t> dense_2 (Dense)             (None, 8)                 104       </a:t>
            </a:r>
          </a:p>
          <a:p>
            <a:r>
              <a:rPr lang="en-US" altLang="ko-KR" dirty="0"/>
              <a:t>                                                                 </a:t>
            </a:r>
          </a:p>
          <a:p>
            <a:r>
              <a:rPr lang="en-US" altLang="ko-KR" dirty="0"/>
              <a:t> dense_3 (Dense)             (None, 1)                 9         </a:t>
            </a:r>
          </a:p>
          <a:p>
            <a:r>
              <a:rPr lang="en-US" altLang="ko-KR" dirty="0"/>
              <a:t>                                                                 </a:t>
            </a:r>
          </a:p>
          <a:p>
            <a:r>
              <a:rPr lang="en-US" altLang="ko-KR" dirty="0"/>
              <a:t>=================================================================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97727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신경망 실습 </a:t>
            </a:r>
            <a:r>
              <a:rPr lang="en-US" altLang="ko-KR" dirty="0"/>
              <a:t>– </a:t>
            </a:r>
            <a:r>
              <a:rPr lang="ko-KR" altLang="en-US" dirty="0"/>
              <a:t>패션 아이템 분류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F83D7-DE4B-498D-8CB6-DD3531C5E53A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237B53-BEE5-F080-A623-8EBF54A44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14" y="1209194"/>
            <a:ext cx="10881786" cy="456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2163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신경망 실습 </a:t>
            </a:r>
            <a:r>
              <a:rPr lang="en-US" altLang="ko-KR" dirty="0"/>
              <a:t>– </a:t>
            </a:r>
            <a:r>
              <a:rPr lang="ko-KR" altLang="en-US" dirty="0"/>
              <a:t>패션 아이템 분류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F83D7-DE4B-498D-8CB6-DD3531C5E53A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8FE86AD-A4B8-438F-1D73-D084AD8D968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77181" y="1047045"/>
            <a:ext cx="8153400" cy="4495800"/>
          </a:xfrm>
        </p:spPr>
        <p:txBody>
          <a:bodyPr/>
          <a:lstStyle/>
          <a:p>
            <a:r>
              <a:rPr lang="ko-KR" altLang="en-US" dirty="0"/>
              <a:t>이미지는 </a:t>
            </a:r>
            <a:r>
              <a:rPr lang="en-US" altLang="ko-KR" dirty="0"/>
              <a:t>28x28 </a:t>
            </a:r>
            <a:r>
              <a:rPr lang="ko-KR" altLang="en-US" dirty="0"/>
              <a:t>크기이고 픽셀 값은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255 </a:t>
            </a:r>
            <a:r>
              <a:rPr lang="ko-KR" altLang="en-US" dirty="0"/>
              <a:t>사이의 값이다</a:t>
            </a:r>
            <a:r>
              <a:rPr lang="en-US" altLang="ko-KR" dirty="0"/>
              <a:t>. </a:t>
            </a:r>
            <a:r>
              <a:rPr lang="ko-KR" altLang="en-US" dirty="0"/>
              <a:t>레이블</a:t>
            </a:r>
            <a:r>
              <a:rPr lang="en-US" altLang="ko-KR" dirty="0"/>
              <a:t>(label)</a:t>
            </a:r>
            <a:r>
              <a:rPr lang="ko-KR" altLang="en-US" dirty="0"/>
              <a:t>은 </a:t>
            </a:r>
            <a:r>
              <a:rPr lang="en-US" altLang="ko-KR" dirty="0"/>
              <a:t>0</a:t>
            </a:r>
            <a:r>
              <a:rPr lang="ko-KR" altLang="en-US" dirty="0"/>
              <a:t>에서 </a:t>
            </a:r>
            <a:r>
              <a:rPr lang="en-US" altLang="ko-KR" dirty="0"/>
              <a:t>9</a:t>
            </a:r>
            <a:r>
              <a:rPr lang="ko-KR" altLang="en-US" dirty="0"/>
              <a:t>까지의 정수로서 패션 아이템의 범주를 나타낸다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5E8074-2A0A-07D3-A68F-FAD030086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531" y="2506936"/>
            <a:ext cx="5557969" cy="348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959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신경망 실습 </a:t>
            </a:r>
            <a:r>
              <a:rPr lang="en-US" altLang="ko-KR" dirty="0"/>
              <a:t>– </a:t>
            </a:r>
            <a:r>
              <a:rPr lang="ko-KR" altLang="en-US" dirty="0"/>
              <a:t>패션 아이템 분류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F83D7-DE4B-498D-8CB6-DD3531C5E53A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F3CAF9-DE9A-3162-DC86-4CD10EFC4E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801" y="1005171"/>
            <a:ext cx="8191302" cy="331236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tensorflow</a:t>
            </a:r>
            <a:r>
              <a:rPr lang="en-US" altLang="ko-KR" sz="1600" kern="0" dirty="0">
                <a:latin typeface="Trebuchet MS" pitchFamily="34" charset="0"/>
              </a:rPr>
              <a:t> as </a:t>
            </a:r>
            <a:r>
              <a:rPr lang="en-US" altLang="ko-KR" sz="1600" kern="0" dirty="0" err="1">
                <a:latin typeface="Trebuchet MS" pitchFamily="34" charset="0"/>
              </a:rPr>
              <a:t>tf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from </a:t>
            </a:r>
            <a:r>
              <a:rPr lang="en-US" altLang="ko-KR" sz="1600" kern="0" dirty="0" err="1">
                <a:latin typeface="Trebuchet MS" pitchFamily="34" charset="0"/>
              </a:rPr>
              <a:t>tensorflow</a:t>
            </a:r>
            <a:r>
              <a:rPr lang="en-US" altLang="ko-KR" sz="1600" kern="0" dirty="0">
                <a:latin typeface="Trebuchet MS" pitchFamily="34" charset="0"/>
              </a:rPr>
              <a:t> import </a:t>
            </a:r>
            <a:r>
              <a:rPr lang="en-US" altLang="ko-KR" sz="1600" kern="0" dirty="0" err="1">
                <a:latin typeface="Trebuchet MS" pitchFamily="34" charset="0"/>
              </a:rPr>
              <a:t>keras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numpy</a:t>
            </a:r>
            <a:r>
              <a:rPr lang="en-US" altLang="ko-KR" sz="1600" kern="0" dirty="0">
                <a:latin typeface="Trebuchet MS" pitchFamily="34" charset="0"/>
              </a:rPr>
              <a:t> as np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matplotlib.pyplot</a:t>
            </a:r>
            <a:r>
              <a:rPr lang="en-US" altLang="ko-KR" sz="1600" kern="0" dirty="0">
                <a:latin typeface="Trebuchet MS" pitchFamily="34" charset="0"/>
              </a:rPr>
              <a:t> as </a:t>
            </a:r>
            <a:r>
              <a:rPr lang="en-US" altLang="ko-KR" sz="1600" kern="0" dirty="0" err="1">
                <a:latin typeface="Trebuchet MS" pitchFamily="34" charset="0"/>
              </a:rPr>
              <a:t>plt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from </a:t>
            </a:r>
            <a:r>
              <a:rPr lang="en-US" altLang="ko-KR" sz="1600" kern="0" dirty="0" err="1">
                <a:latin typeface="Trebuchet MS" pitchFamily="34" charset="0"/>
              </a:rPr>
              <a:t>tensorflow.keras</a:t>
            </a:r>
            <a:r>
              <a:rPr lang="en-US" altLang="ko-KR" sz="1600" kern="0" dirty="0">
                <a:latin typeface="Trebuchet MS" pitchFamily="34" charset="0"/>
              </a:rPr>
              <a:t> import datasets, layers, models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fashion_mnist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keras.datasets.fashion_mnist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train_images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train_labels</a:t>
            </a:r>
            <a:r>
              <a:rPr lang="en-US" altLang="ko-KR" sz="1600" kern="0" dirty="0">
                <a:latin typeface="Trebuchet MS" pitchFamily="34" charset="0"/>
              </a:rPr>
              <a:t>), (</a:t>
            </a:r>
            <a:r>
              <a:rPr lang="en-US" altLang="ko-KR" sz="1600" kern="0" dirty="0" err="1">
                <a:latin typeface="Trebuchet MS" pitchFamily="34" charset="0"/>
              </a:rPr>
              <a:t>test_images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test_labels</a:t>
            </a:r>
            <a:r>
              <a:rPr lang="en-US" altLang="ko-KR" sz="1600" kern="0" dirty="0">
                <a:latin typeface="Trebuchet MS" pitchFamily="34" charset="0"/>
              </a:rPr>
              <a:t>) = </a:t>
            </a:r>
            <a:r>
              <a:rPr lang="en-US" altLang="ko-KR" sz="1600" kern="0" dirty="0" err="1">
                <a:latin typeface="Trebuchet MS" pitchFamily="34" charset="0"/>
              </a:rPr>
              <a:t>fashion_mnist.load_data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plt.imshow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train_images</a:t>
            </a:r>
            <a:r>
              <a:rPr lang="en-US" altLang="ko-KR" sz="1600" kern="0" dirty="0">
                <a:latin typeface="Trebuchet MS" pitchFamily="34" charset="0"/>
              </a:rPr>
              <a:t>[0])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train_images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train_images</a:t>
            </a:r>
            <a:r>
              <a:rPr lang="en-US" altLang="ko-KR" sz="1600" kern="0" dirty="0">
                <a:latin typeface="Trebuchet MS" pitchFamily="34" charset="0"/>
              </a:rPr>
              <a:t> / 255.0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test_images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test_images</a:t>
            </a:r>
            <a:r>
              <a:rPr lang="en-US" altLang="ko-KR" sz="1600" kern="0" dirty="0">
                <a:latin typeface="Trebuchet MS" pitchFamily="34" charset="0"/>
              </a:rPr>
              <a:t> / 255.0</a:t>
            </a:r>
          </a:p>
        </p:txBody>
      </p:sp>
    </p:spTree>
    <p:extLst>
      <p:ext uri="{BB962C8B-B14F-4D97-AF65-F5344CB8AC3E}">
        <p14:creationId xmlns:p14="http://schemas.microsoft.com/office/powerpoint/2010/main" val="23014866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신경망 실습 </a:t>
            </a:r>
            <a:r>
              <a:rPr lang="en-US" altLang="ko-KR" dirty="0"/>
              <a:t>– </a:t>
            </a:r>
            <a:r>
              <a:rPr lang="ko-KR" altLang="en-US" dirty="0"/>
              <a:t>패션 아이템 분류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F83D7-DE4B-498D-8CB6-DD3531C5E53A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6A2DBF-CBB0-BDB2-D440-100B9C02B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38" y="1350788"/>
            <a:ext cx="8191302" cy="331236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model = </a:t>
            </a:r>
            <a:r>
              <a:rPr lang="en-US" altLang="ko-KR" sz="1600" kern="0" dirty="0" err="1">
                <a:latin typeface="Trebuchet MS" pitchFamily="34" charset="0"/>
              </a:rPr>
              <a:t>models.Sequential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layers.Flatten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input_shape</a:t>
            </a:r>
            <a:r>
              <a:rPr lang="en-US" altLang="ko-KR" sz="1600" kern="0" dirty="0">
                <a:latin typeface="Trebuchet MS" pitchFamily="34" charset="0"/>
              </a:rPr>
              <a:t>=(28, 28)))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layers.Dense</a:t>
            </a:r>
            <a:r>
              <a:rPr lang="en-US" altLang="ko-KR" sz="1600" kern="0" dirty="0">
                <a:latin typeface="Trebuchet MS" pitchFamily="34" charset="0"/>
              </a:rPr>
              <a:t>(128, activation='</a:t>
            </a:r>
            <a:r>
              <a:rPr lang="en-US" altLang="ko-KR" sz="1600" kern="0" dirty="0" err="1">
                <a:latin typeface="Trebuchet MS" pitchFamily="34" charset="0"/>
              </a:rPr>
              <a:t>relu</a:t>
            </a:r>
            <a:r>
              <a:rPr lang="en-US" altLang="ko-KR" sz="1600" kern="0" dirty="0">
                <a:latin typeface="Trebuchet MS" pitchFamily="34" charset="0"/>
              </a:rPr>
              <a:t>'))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layers.Dense</a:t>
            </a:r>
            <a:r>
              <a:rPr lang="en-US" altLang="ko-KR" sz="1600" kern="0" dirty="0">
                <a:latin typeface="Trebuchet MS" pitchFamily="34" charset="0"/>
              </a:rPr>
              <a:t>(10, activation='</a:t>
            </a:r>
            <a:r>
              <a:rPr lang="en-US" altLang="ko-KR" sz="1600" kern="0" dirty="0" err="1">
                <a:latin typeface="Trebuchet MS" pitchFamily="34" charset="0"/>
              </a:rPr>
              <a:t>softmax</a:t>
            </a:r>
            <a:r>
              <a:rPr lang="en-US" altLang="ko-KR" sz="1600" kern="0" dirty="0">
                <a:latin typeface="Trebuchet MS" pitchFamily="34" charset="0"/>
              </a:rPr>
              <a:t>'))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model.compile</a:t>
            </a:r>
            <a:r>
              <a:rPr lang="en-US" altLang="ko-KR" sz="1600" kern="0" dirty="0">
                <a:latin typeface="Trebuchet MS" pitchFamily="34" charset="0"/>
              </a:rPr>
              <a:t>(optimizer='</a:t>
            </a:r>
            <a:r>
              <a:rPr lang="en-US" altLang="ko-KR" sz="1600" kern="0" dirty="0" err="1">
                <a:latin typeface="Trebuchet MS" pitchFamily="34" charset="0"/>
              </a:rPr>
              <a:t>adam</a:t>
            </a:r>
            <a:r>
              <a:rPr lang="en-US" altLang="ko-KR" sz="1600" kern="0" dirty="0">
                <a:latin typeface="Trebuchet MS" pitchFamily="34" charset="0"/>
              </a:rPr>
              <a:t>',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 loss='</a:t>
            </a:r>
            <a:r>
              <a:rPr lang="en-US" altLang="ko-KR" sz="1600" kern="0" dirty="0" err="1">
                <a:latin typeface="Trebuchet MS" pitchFamily="34" charset="0"/>
              </a:rPr>
              <a:t>sparse_categorical_crossentropy</a:t>
            </a:r>
            <a:r>
              <a:rPr lang="en-US" altLang="ko-KR" sz="1600" kern="0" dirty="0">
                <a:latin typeface="Trebuchet MS" pitchFamily="34" charset="0"/>
              </a:rPr>
              <a:t>',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 metrics=['accuracy'])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model.fit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train_images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train_labels</a:t>
            </a:r>
            <a:r>
              <a:rPr lang="en-US" altLang="ko-KR" sz="1600" kern="0" dirty="0">
                <a:latin typeface="Trebuchet MS" pitchFamily="34" charset="0"/>
              </a:rPr>
              <a:t>, epochs=5)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test_loss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test_acc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model.evaluate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test_images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test_labels</a:t>
            </a:r>
            <a:r>
              <a:rPr lang="en-US" altLang="ko-KR" sz="1600" kern="0" dirty="0">
                <a:latin typeface="Trebuchet MS" pitchFamily="34" charset="0"/>
              </a:rPr>
              <a:t>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print('</a:t>
            </a:r>
            <a:r>
              <a:rPr lang="ko-KR" altLang="en-US" sz="1600" kern="0" dirty="0">
                <a:latin typeface="Trebuchet MS" pitchFamily="34" charset="0"/>
              </a:rPr>
              <a:t>정확도</a:t>
            </a:r>
            <a:r>
              <a:rPr lang="en-US" altLang="ko-KR" sz="1600" kern="0" dirty="0">
                <a:latin typeface="Trebuchet MS" pitchFamily="34" charset="0"/>
              </a:rPr>
              <a:t>:', </a:t>
            </a:r>
            <a:r>
              <a:rPr lang="en-US" altLang="ko-KR" sz="1600" kern="0" dirty="0" err="1">
                <a:latin typeface="Trebuchet MS" pitchFamily="34" charset="0"/>
              </a:rPr>
              <a:t>test_acc</a:t>
            </a:r>
            <a:r>
              <a:rPr lang="en-US" altLang="ko-KR" sz="1600" kern="0" dirty="0">
                <a:latin typeface="Trebuchet MS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359114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신경망 실습 </a:t>
            </a:r>
            <a:r>
              <a:rPr lang="en-US" altLang="ko-KR" dirty="0"/>
              <a:t>– </a:t>
            </a:r>
            <a:r>
              <a:rPr lang="ko-KR" altLang="en-US" dirty="0"/>
              <a:t>패션 아이템 분류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F83D7-DE4B-498D-8CB6-DD3531C5E53A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6A2DBF-CBB0-BDB2-D440-100B9C02B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38" y="1350788"/>
            <a:ext cx="8191302" cy="331236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model = </a:t>
            </a:r>
            <a:r>
              <a:rPr lang="en-US" altLang="ko-KR" sz="1600" kern="0" dirty="0" err="1">
                <a:latin typeface="Trebuchet MS" pitchFamily="34" charset="0"/>
              </a:rPr>
              <a:t>models.Sequential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layers.Flatten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input_shape</a:t>
            </a:r>
            <a:r>
              <a:rPr lang="en-US" altLang="ko-KR" sz="1600" kern="0" dirty="0">
                <a:latin typeface="Trebuchet MS" pitchFamily="34" charset="0"/>
              </a:rPr>
              <a:t>=(28, 28)))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layers.Dense</a:t>
            </a:r>
            <a:r>
              <a:rPr lang="en-US" altLang="ko-KR" sz="1600" kern="0" dirty="0">
                <a:latin typeface="Trebuchet MS" pitchFamily="34" charset="0"/>
              </a:rPr>
              <a:t>(128, activation='</a:t>
            </a:r>
            <a:r>
              <a:rPr lang="en-US" altLang="ko-KR" sz="1600" kern="0" dirty="0" err="1">
                <a:latin typeface="Trebuchet MS" pitchFamily="34" charset="0"/>
              </a:rPr>
              <a:t>relu</a:t>
            </a:r>
            <a:r>
              <a:rPr lang="en-US" altLang="ko-KR" sz="1600" kern="0" dirty="0">
                <a:latin typeface="Trebuchet MS" pitchFamily="34" charset="0"/>
              </a:rPr>
              <a:t>'))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layers.Dense</a:t>
            </a:r>
            <a:r>
              <a:rPr lang="en-US" altLang="ko-KR" sz="1600" kern="0" dirty="0">
                <a:latin typeface="Trebuchet MS" pitchFamily="34" charset="0"/>
              </a:rPr>
              <a:t>(10, activation='</a:t>
            </a:r>
            <a:r>
              <a:rPr lang="en-US" altLang="ko-KR" sz="1600" kern="0" dirty="0" err="1">
                <a:latin typeface="Trebuchet MS" pitchFamily="34" charset="0"/>
              </a:rPr>
              <a:t>softmax</a:t>
            </a:r>
            <a:r>
              <a:rPr lang="en-US" altLang="ko-KR" sz="1600" kern="0" dirty="0">
                <a:latin typeface="Trebuchet MS" pitchFamily="34" charset="0"/>
              </a:rPr>
              <a:t>'))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model.compile</a:t>
            </a:r>
            <a:r>
              <a:rPr lang="en-US" altLang="ko-KR" sz="1600" kern="0" dirty="0">
                <a:latin typeface="Trebuchet MS" pitchFamily="34" charset="0"/>
              </a:rPr>
              <a:t>(optimizer='</a:t>
            </a:r>
            <a:r>
              <a:rPr lang="en-US" altLang="ko-KR" sz="1600" kern="0" dirty="0" err="1">
                <a:latin typeface="Trebuchet MS" pitchFamily="34" charset="0"/>
              </a:rPr>
              <a:t>adam</a:t>
            </a:r>
            <a:r>
              <a:rPr lang="en-US" altLang="ko-KR" sz="1600" kern="0" dirty="0">
                <a:latin typeface="Trebuchet MS" pitchFamily="34" charset="0"/>
              </a:rPr>
              <a:t>',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 loss='</a:t>
            </a:r>
            <a:r>
              <a:rPr lang="en-US" altLang="ko-KR" sz="1600" kern="0" dirty="0" err="1">
                <a:latin typeface="Trebuchet MS" pitchFamily="34" charset="0"/>
              </a:rPr>
              <a:t>sparse_categorical_crossentropy</a:t>
            </a:r>
            <a:r>
              <a:rPr lang="en-US" altLang="ko-KR" sz="1600" kern="0" dirty="0">
                <a:latin typeface="Trebuchet MS" pitchFamily="34" charset="0"/>
              </a:rPr>
              <a:t>',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 metrics=['accuracy'])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model.fit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train_images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train_labels</a:t>
            </a:r>
            <a:r>
              <a:rPr lang="en-US" altLang="ko-KR" sz="1600" kern="0" dirty="0">
                <a:latin typeface="Trebuchet MS" pitchFamily="34" charset="0"/>
              </a:rPr>
              <a:t>, epochs=5)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test_loss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test_acc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model.evaluate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test_images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test_labels</a:t>
            </a:r>
            <a:r>
              <a:rPr lang="en-US" altLang="ko-KR" sz="1600" kern="0" dirty="0">
                <a:latin typeface="Trebuchet MS" pitchFamily="34" charset="0"/>
              </a:rPr>
              <a:t>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print('</a:t>
            </a:r>
            <a:r>
              <a:rPr lang="ko-KR" altLang="en-US" sz="1600" kern="0" dirty="0">
                <a:latin typeface="Trebuchet MS" pitchFamily="34" charset="0"/>
              </a:rPr>
              <a:t>정확도</a:t>
            </a:r>
            <a:r>
              <a:rPr lang="en-US" altLang="ko-KR" sz="1600" kern="0" dirty="0">
                <a:latin typeface="Trebuchet MS" pitchFamily="34" charset="0"/>
              </a:rPr>
              <a:t>:', </a:t>
            </a:r>
            <a:r>
              <a:rPr lang="en-US" altLang="ko-KR" sz="1600" kern="0" dirty="0" err="1">
                <a:latin typeface="Trebuchet MS" pitchFamily="34" charset="0"/>
              </a:rPr>
              <a:t>test_acc</a:t>
            </a:r>
            <a:r>
              <a:rPr lang="en-US" altLang="ko-KR" sz="1600" kern="0" dirty="0">
                <a:latin typeface="Trebuchet MS" pitchFamily="34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E5ABA3-087D-F719-D3C4-0B52BAD379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38" y="4969555"/>
            <a:ext cx="8191302" cy="792088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10000/10000 [==============================] - 0s 32us/sample - loss: 0.3560 -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acc: 0.8701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>
                <a:latin typeface="Trebuchet MS" pitchFamily="34" charset="0"/>
              </a:rPr>
              <a:t>정확도</a:t>
            </a:r>
            <a:r>
              <a:rPr lang="en-US" altLang="ko-KR" sz="1600" kern="0" dirty="0">
                <a:latin typeface="Trebuchet MS" pitchFamily="34" charset="0"/>
              </a:rPr>
              <a:t>: 0.8701</a:t>
            </a:r>
            <a:endParaRPr lang="en-US" altLang="ko-KR" sz="1600" kern="0" dirty="0">
              <a:solidFill>
                <a:srgbClr val="FF0000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4770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신경망 실습 </a:t>
            </a:r>
            <a:r>
              <a:rPr lang="en-US" altLang="ko-KR" dirty="0"/>
              <a:t>– </a:t>
            </a:r>
            <a:r>
              <a:rPr lang="ko-KR" altLang="en-US" dirty="0"/>
              <a:t>패션 아이템 분류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F83D7-DE4B-498D-8CB6-DD3531C5E53A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B29366-6021-CADF-B9D8-3F85EE65A879}"/>
              </a:ext>
            </a:extLst>
          </p:cNvPr>
          <p:cNvSpPr txBox="1"/>
          <p:nvPr/>
        </p:nvSpPr>
        <p:spPr>
          <a:xfrm>
            <a:off x="192881" y="938510"/>
            <a:ext cx="420766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test_pred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model.predict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test_images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plt.imshow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test_images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altLang="ko-KR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4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round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test_pred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altLang="ko-KR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en-US" altLang="ko-KR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C704F14-2D16-1D8A-9040-EAED5A76F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" y="2247900"/>
            <a:ext cx="2390775" cy="2362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45F91A-FD9A-0518-6743-DD0B6E333B62}"/>
              </a:ext>
            </a:extLst>
          </p:cNvPr>
          <p:cNvSpPr txBox="1"/>
          <p:nvPr/>
        </p:nvSpPr>
        <p:spPr>
          <a:xfrm>
            <a:off x="192881" y="1726168"/>
            <a:ext cx="611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[0. 0. 0. 0. 0. 0. 0. 0.04 0. 0.96]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CA11D17-1315-C4BF-2A01-9FD3CDE6F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806" y="2432026"/>
            <a:ext cx="5557969" cy="348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409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EBD8A0-2FB4-1895-D9AE-A6786DEF5ADB}"/>
              </a:ext>
            </a:extLst>
          </p:cNvPr>
          <p:cNvSpPr txBox="1"/>
          <p:nvPr/>
        </p:nvSpPr>
        <p:spPr>
          <a:xfrm>
            <a:off x="403622" y="236101"/>
            <a:ext cx="1064061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layers.Flatten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28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28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)))</a:t>
            </a:r>
          </a:p>
          <a:p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layers.Dense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128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layers.Dense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softmax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model.summary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DA0915-BA3C-EDE2-F877-101110006E13}"/>
              </a:ext>
            </a:extLst>
          </p:cNvPr>
          <p:cNvSpPr txBox="1"/>
          <p:nvPr/>
        </p:nvSpPr>
        <p:spPr>
          <a:xfrm>
            <a:off x="8614630" y="651599"/>
            <a:ext cx="2760788" cy="92333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입력 층 </a:t>
            </a:r>
            <a:r>
              <a:rPr lang="en-US" altLang="ko-KR" dirty="0"/>
              <a:t>: 28 *28</a:t>
            </a:r>
          </a:p>
          <a:p>
            <a:r>
              <a:rPr lang="ko-KR" altLang="en-US" dirty="0" err="1"/>
              <a:t>은닉층</a:t>
            </a:r>
            <a:r>
              <a:rPr lang="ko-KR" altLang="en-US" dirty="0"/>
              <a:t> </a:t>
            </a:r>
            <a:r>
              <a:rPr lang="en-US" altLang="ko-KR" dirty="0"/>
              <a:t>1  :  128 ( </a:t>
            </a:r>
            <a:r>
              <a:rPr lang="en-US" altLang="ko-KR" dirty="0" err="1"/>
              <a:t>relu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출력 층 </a:t>
            </a:r>
            <a:r>
              <a:rPr lang="en-US" altLang="ko-KR" dirty="0"/>
              <a:t> :  10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C61C80-D92A-D9B1-2EB3-E71477443CF9}"/>
              </a:ext>
            </a:extLst>
          </p:cNvPr>
          <p:cNvSpPr txBox="1"/>
          <p:nvPr/>
        </p:nvSpPr>
        <p:spPr>
          <a:xfrm>
            <a:off x="746520" y="2357438"/>
            <a:ext cx="689729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altLang="ko-KR" dirty="0"/>
              <a:t>_________________________________________________________________</a:t>
            </a:r>
          </a:p>
          <a:p>
            <a:r>
              <a:rPr lang="nb-NO" altLang="ko-KR" dirty="0"/>
              <a:t> Layer (type)                Output Shape              Param #   </a:t>
            </a:r>
          </a:p>
          <a:p>
            <a:r>
              <a:rPr lang="nb-NO" altLang="ko-KR" dirty="0"/>
              <a:t>=================================================================</a:t>
            </a:r>
          </a:p>
          <a:p>
            <a:r>
              <a:rPr lang="nb-NO" altLang="ko-KR" dirty="0"/>
              <a:t> flatten (Flatten)           (None, 784)               0         </a:t>
            </a:r>
          </a:p>
          <a:p>
            <a:r>
              <a:rPr lang="nb-NO" altLang="ko-KR" dirty="0"/>
              <a:t>                                                                 </a:t>
            </a:r>
          </a:p>
          <a:p>
            <a:r>
              <a:rPr lang="nb-NO" altLang="ko-KR" dirty="0"/>
              <a:t> dense (Dense)               (None, 128)               100480    </a:t>
            </a:r>
          </a:p>
          <a:p>
            <a:r>
              <a:rPr lang="nb-NO" altLang="ko-KR" dirty="0"/>
              <a:t>                                                                 </a:t>
            </a:r>
          </a:p>
          <a:p>
            <a:r>
              <a:rPr lang="nb-NO" altLang="ko-KR" dirty="0"/>
              <a:t> dense_1 (Dense)             (None, 10)                1290      </a:t>
            </a:r>
          </a:p>
          <a:p>
            <a:r>
              <a:rPr lang="nb-NO" altLang="ko-KR" dirty="0"/>
              <a:t>                                                                 </a:t>
            </a:r>
          </a:p>
          <a:p>
            <a:r>
              <a:rPr lang="nb-NO" altLang="ko-KR" dirty="0"/>
              <a:t>=================================================================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67431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DDECBF-865D-2BB8-95AB-C47A0F74593E}"/>
              </a:ext>
            </a:extLst>
          </p:cNvPr>
          <p:cNvSpPr txBox="1"/>
          <p:nvPr/>
        </p:nvSpPr>
        <p:spPr>
          <a:xfrm>
            <a:off x="346471" y="246013"/>
            <a:ext cx="84832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layers.Flatten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28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28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)))</a:t>
            </a:r>
          </a:p>
          <a:p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layers.Dense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layers.Dense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16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layers.Dense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softmax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059A14-24C8-72EF-98E4-94E75304115F}"/>
              </a:ext>
            </a:extLst>
          </p:cNvPr>
          <p:cNvSpPr txBox="1"/>
          <p:nvPr/>
        </p:nvSpPr>
        <p:spPr>
          <a:xfrm>
            <a:off x="8528903" y="246013"/>
            <a:ext cx="3201133" cy="120032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입력 층 </a:t>
            </a:r>
            <a:r>
              <a:rPr lang="en-US" altLang="ko-KR" dirty="0"/>
              <a:t>: 28 *28</a:t>
            </a:r>
          </a:p>
          <a:p>
            <a:r>
              <a:rPr lang="ko-KR" altLang="en-US" dirty="0" err="1"/>
              <a:t>은닉층</a:t>
            </a:r>
            <a:r>
              <a:rPr lang="ko-KR" altLang="en-US" dirty="0"/>
              <a:t> </a:t>
            </a:r>
            <a:r>
              <a:rPr lang="en-US" altLang="ko-KR" dirty="0"/>
              <a:t>1  :  32 ( </a:t>
            </a:r>
            <a:r>
              <a:rPr lang="en-US" altLang="ko-KR" dirty="0" err="1"/>
              <a:t>relu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은닉층</a:t>
            </a:r>
            <a:r>
              <a:rPr lang="ko-KR" altLang="en-US" dirty="0"/>
              <a:t> </a:t>
            </a:r>
            <a:r>
              <a:rPr lang="en-US" altLang="ko-KR" dirty="0"/>
              <a:t>2  :  16 ( </a:t>
            </a:r>
            <a:r>
              <a:rPr lang="en-US" altLang="ko-KR" dirty="0" err="1"/>
              <a:t>relu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출력 층 </a:t>
            </a:r>
            <a:r>
              <a:rPr lang="en-US" altLang="ko-KR" dirty="0"/>
              <a:t> :  10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183193-A53B-2377-1058-235B2CA5E43F}"/>
              </a:ext>
            </a:extLst>
          </p:cNvPr>
          <p:cNvSpPr txBox="1"/>
          <p:nvPr/>
        </p:nvSpPr>
        <p:spPr>
          <a:xfrm>
            <a:off x="346470" y="2302252"/>
            <a:ext cx="1206936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altLang="ko-KR" dirty="0"/>
              <a:t> Layer (type)                Output Shape              Param #   </a:t>
            </a:r>
          </a:p>
          <a:p>
            <a:r>
              <a:rPr lang="nb-NO" altLang="ko-KR" dirty="0"/>
              <a:t>=================================================================</a:t>
            </a:r>
          </a:p>
          <a:p>
            <a:r>
              <a:rPr lang="nb-NO" altLang="ko-KR" dirty="0"/>
              <a:t> flatten_1 (Flatten)           (None, 784)               0         </a:t>
            </a:r>
          </a:p>
          <a:p>
            <a:r>
              <a:rPr lang="nb-NO" altLang="ko-KR" dirty="0"/>
              <a:t>                                                                 </a:t>
            </a:r>
          </a:p>
          <a:p>
            <a:r>
              <a:rPr lang="nb-NO" altLang="ko-KR" dirty="0"/>
              <a:t> dense_2 (Dense)             (None, 32)                25120     </a:t>
            </a:r>
          </a:p>
          <a:p>
            <a:r>
              <a:rPr lang="nb-NO" altLang="ko-KR" dirty="0"/>
              <a:t>                                                                 </a:t>
            </a:r>
          </a:p>
          <a:p>
            <a:r>
              <a:rPr lang="nb-NO" altLang="ko-KR" dirty="0"/>
              <a:t> dense_3 (Dense)             (None, 16)                528       </a:t>
            </a:r>
          </a:p>
          <a:p>
            <a:r>
              <a:rPr lang="nb-NO" altLang="ko-KR" dirty="0"/>
              <a:t>                                                                 </a:t>
            </a:r>
          </a:p>
          <a:p>
            <a:r>
              <a:rPr lang="nb-NO" altLang="ko-KR" dirty="0"/>
              <a:t> dense_4 (Dense)             (None, 10)                170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4529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신경망 파라미터 </a:t>
            </a:r>
            <a:r>
              <a:rPr lang="en-US" altLang="ko-KR" dirty="0"/>
              <a:t>–loss (</a:t>
            </a:r>
            <a:r>
              <a:rPr lang="ko-KR" altLang="en-US" dirty="0"/>
              <a:t>손실함수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69B56D-89BB-4077-9D32-CCB2DD7B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04" y="1220520"/>
            <a:ext cx="8668262" cy="36181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B61BAED-621E-4B42-AC8C-F715946DA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166" y="1911993"/>
            <a:ext cx="2350315" cy="6769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72D8618-638F-4381-95CF-D287473B2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3200" y="1071745"/>
            <a:ext cx="2257281" cy="7524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1CB1C6-D7A6-4641-9359-47B214166645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6110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신경망 실습 </a:t>
            </a:r>
            <a:r>
              <a:rPr lang="en-US" altLang="ko-KR" dirty="0"/>
              <a:t>– </a:t>
            </a:r>
            <a:r>
              <a:rPr lang="ko-KR" altLang="en-US" dirty="0"/>
              <a:t>와인 종류 예측 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F83D7-DE4B-498D-8CB6-DD3531C5E53A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F64E4B2A-AB10-5E03-F5AF-7DFC516ED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데이터의 확인과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검증셋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먼저 데이터를 불러와 대략적인 구조를 살펴보자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18D92E-47C8-23F2-5C04-B9218D3D4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91" y="2380718"/>
            <a:ext cx="714375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4865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신경망 실습 </a:t>
            </a:r>
            <a:r>
              <a:rPr lang="en-US" altLang="ko-KR" dirty="0"/>
              <a:t>– </a:t>
            </a:r>
            <a:r>
              <a:rPr lang="ko-KR" altLang="en-US" dirty="0"/>
              <a:t>와인 종류 예측 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F83D7-DE4B-498D-8CB6-DD3531C5E53A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3199EF6-0DB2-DCB5-DD8B-D17C3E23A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73" y="1873611"/>
            <a:ext cx="712470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555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신경망 실습 </a:t>
            </a:r>
            <a:r>
              <a:rPr lang="en-US" altLang="ko-KR" dirty="0"/>
              <a:t>– </a:t>
            </a:r>
            <a:r>
              <a:rPr lang="ko-KR" altLang="en-US" dirty="0"/>
              <a:t>와인 종류 예측 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F83D7-DE4B-498D-8CB6-DD3531C5E53A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1C6917-C69A-A6ED-7F13-5C300C1C1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73" y="2852930"/>
            <a:ext cx="5067300" cy="2771775"/>
          </a:xfrm>
          <a:prstGeom prst="rect">
            <a:avLst/>
          </a:prstGeom>
        </p:spPr>
      </p:pic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857D5776-3D2F-FECE-E908-EA53A18EE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39" y="94668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데이터의 확인과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검증셋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샘플이 전체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6,497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모두 속성이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 기록되어 있고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13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번째 열에 클래스가 준비되어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각 속성에 대한 정보는 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6787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신경망 실습 </a:t>
            </a:r>
            <a:r>
              <a:rPr lang="en-US" altLang="ko-KR" dirty="0"/>
              <a:t>– </a:t>
            </a:r>
            <a:r>
              <a:rPr lang="ko-KR" altLang="en-US" dirty="0"/>
              <a:t>와인 종류 예측 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F83D7-DE4B-498D-8CB6-DD3531C5E53A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5E15C5-438A-DB16-3772-DFB26F800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49" y="1133035"/>
            <a:ext cx="8120576" cy="42370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FE9F8D-A7D3-6177-58C6-48B77AC08B18}"/>
              </a:ext>
            </a:extLst>
          </p:cNvPr>
          <p:cNvSpPr txBox="1"/>
          <p:nvPr/>
        </p:nvSpPr>
        <p:spPr>
          <a:xfrm>
            <a:off x="5574535" y="1883884"/>
            <a:ext cx="25654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학습 셋 </a:t>
            </a:r>
            <a:r>
              <a:rPr lang="en-US" altLang="ko-KR" dirty="0"/>
              <a:t>: training set</a:t>
            </a:r>
          </a:p>
          <a:p>
            <a:r>
              <a:rPr lang="ko-KR" altLang="en-US" dirty="0"/>
              <a:t>검증 셋</a:t>
            </a:r>
            <a:r>
              <a:rPr lang="en-US" altLang="ko-KR" dirty="0"/>
              <a:t>:  validation set</a:t>
            </a:r>
          </a:p>
          <a:p>
            <a:r>
              <a:rPr lang="ko-KR" altLang="en-US" dirty="0"/>
              <a:t>테스트 셋</a:t>
            </a:r>
            <a:r>
              <a:rPr lang="en-US" altLang="ko-KR" dirty="0"/>
              <a:t>: test set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14038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신경망 실습 </a:t>
            </a:r>
            <a:r>
              <a:rPr lang="en-US" altLang="ko-KR" dirty="0"/>
              <a:t>– </a:t>
            </a:r>
            <a:r>
              <a:rPr lang="ko-KR" altLang="en-US" dirty="0"/>
              <a:t>와인 종류 예측 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F83D7-DE4B-498D-8CB6-DD3531C5E53A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45B6B9-CF92-3A79-7A39-CC64DC40A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95" y="1106844"/>
            <a:ext cx="8144962" cy="499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8909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신경망 실습 </a:t>
            </a:r>
            <a:r>
              <a:rPr lang="en-US" altLang="ko-KR" dirty="0"/>
              <a:t>– </a:t>
            </a:r>
            <a:r>
              <a:rPr lang="ko-KR" altLang="en-US" dirty="0"/>
              <a:t>와인 종류 예측 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F83D7-DE4B-498D-8CB6-DD3531C5E53A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76552A22-1756-9C3F-A4E9-B7AF4805B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데이터의 확인과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검증셋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전체 코드를 실행하면 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8746D0-4FBA-2FEF-D85A-729162D35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219253"/>
            <a:ext cx="71056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714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신경망 실습 </a:t>
            </a:r>
            <a:r>
              <a:rPr lang="en-US" altLang="ko-KR" dirty="0"/>
              <a:t>– </a:t>
            </a:r>
            <a:r>
              <a:rPr lang="ko-KR" altLang="en-US" dirty="0"/>
              <a:t>와인 종류 예측 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F83D7-DE4B-498D-8CB6-DD3531C5E53A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2DB97DE2-985F-A6E4-B888-03BFEB91A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데이터의 확인과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검증셋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4877A7-71E1-30B1-4801-9DEB0F763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95" y="2197665"/>
            <a:ext cx="8139628" cy="366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513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신경망 실습 </a:t>
            </a:r>
            <a:r>
              <a:rPr lang="en-US" altLang="ko-KR" dirty="0"/>
              <a:t>– </a:t>
            </a:r>
            <a:r>
              <a:rPr lang="ko-KR" altLang="en-US" dirty="0"/>
              <a:t>와인 종류 예측 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F83D7-DE4B-498D-8CB6-DD3531C5E53A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E8F94ED9-7950-A5A9-43BB-1062D16EB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데이터의 확인과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검증셋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44F26F-EE0A-8738-EDC1-6AFA20356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73" y="1873611"/>
            <a:ext cx="71247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5083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신경망 실습 </a:t>
            </a:r>
            <a:r>
              <a:rPr lang="en-US" altLang="ko-KR" dirty="0"/>
              <a:t>– </a:t>
            </a:r>
            <a:r>
              <a:rPr lang="ko-KR" altLang="en-US" dirty="0"/>
              <a:t>와인 종류 예측 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F83D7-DE4B-498D-8CB6-DD3531C5E53A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61D2BB-E2F1-6063-3EB3-365B11521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73" y="1873611"/>
            <a:ext cx="7067550" cy="1343025"/>
          </a:xfrm>
          <a:prstGeom prst="rect">
            <a:avLst/>
          </a:prstGeom>
        </p:spPr>
      </p:pic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29FB5678-2718-6D86-A827-DAC4A6CFE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데이터의 확인과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검증셋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14273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신경망 실습 </a:t>
            </a:r>
            <a:r>
              <a:rPr lang="en-US" altLang="ko-KR" dirty="0"/>
              <a:t>– </a:t>
            </a:r>
            <a:r>
              <a:rPr lang="ko-KR" altLang="en-US" dirty="0"/>
              <a:t>와인 종류 예측 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F83D7-DE4B-498D-8CB6-DD3531C5E53A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B49AA-E9BA-DDCD-CDD6-C15EA36C6DE4}"/>
              </a:ext>
            </a:extLst>
          </p:cNvPr>
          <p:cNvSpPr txBox="1"/>
          <p:nvPr/>
        </p:nvSpPr>
        <p:spPr>
          <a:xfrm>
            <a:off x="217715" y="957942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err="1"/>
              <a:t>과적합</a:t>
            </a:r>
            <a:r>
              <a:rPr lang="ko-KR" altLang="en-US" sz="2800" b="1" dirty="0"/>
              <a:t> 판단</a:t>
            </a:r>
          </a:p>
        </p:txBody>
      </p:sp>
      <p:sp>
        <p:nvSpPr>
          <p:cNvPr id="11" name="내용 개체 틀 4">
            <a:extLst>
              <a:ext uri="{FF2B5EF4-FFF2-40B4-BE49-F238E27FC236}">
                <a16:creationId xmlns:a16="http://schemas.microsoft.com/office/drawing/2014/main" id="{81CCEEA9-E62F-58A2-975C-81F717060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459936"/>
            <a:ext cx="8105496" cy="3294026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그래프로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과적합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확인하기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역전파를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50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번 반복하면서 학습을 진행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과연 이 반복 횟수는 적절했을까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학습의 반복 횟수가 너무 적으면 데이터셋의 패턴을 충분히 파악하지 못함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학습을 너무 많이 반복하는 것도 좋지 않음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너무 과한 학습은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13.2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절에서 이야기한 바 있는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과적합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현상을 불러오기 때문임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적절한 학습 횟수를 정하기 위해서는 검증셋과 테스트셋의 결과를 그래프로 보는 것이 가장 좋음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이를 확인하기 위해 학습을 길게 실행해 보고 결과를 알아보자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7707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신경망 파라미터 </a:t>
            </a:r>
            <a:r>
              <a:rPr lang="en-US" altLang="ko-KR" dirty="0"/>
              <a:t>–optimizer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B89695-F2EE-42A1-B22E-C3EDB5E55F15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B31190A2-77FE-41A1-A1BD-921993767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5386" y="1151276"/>
            <a:ext cx="7883614" cy="4899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648280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신경망 실습 </a:t>
            </a:r>
            <a:r>
              <a:rPr lang="en-US" altLang="ko-KR" dirty="0"/>
              <a:t>– </a:t>
            </a:r>
            <a:r>
              <a:rPr lang="ko-KR" altLang="en-US" dirty="0"/>
              <a:t>와인 종류 예측 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F83D7-DE4B-498D-8CB6-DD3531C5E53A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580852-46AC-8E83-D295-B08C4E68A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AA9F81-6C2A-A0B0-C1DC-60D75C2AB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16" y="1040664"/>
            <a:ext cx="710565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2354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신경망 실습 </a:t>
            </a:r>
            <a:r>
              <a:rPr lang="en-US" altLang="ko-KR" dirty="0"/>
              <a:t>– </a:t>
            </a:r>
            <a:r>
              <a:rPr lang="ko-KR" altLang="en-US" dirty="0"/>
              <a:t>와인 종류 예측 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F83D7-DE4B-498D-8CB6-DD3531C5E53A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580852-46AC-8E83-D295-B08C4E68A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93DEF9-4BC1-E359-B2F8-5EC7DC1FA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3" y="1289717"/>
            <a:ext cx="718185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1939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신경망 실습 </a:t>
            </a:r>
            <a:r>
              <a:rPr lang="en-US" altLang="ko-KR" dirty="0"/>
              <a:t>– </a:t>
            </a:r>
            <a:r>
              <a:rPr lang="ko-KR" altLang="en-US" dirty="0"/>
              <a:t>와인 종류 예측 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F83D7-DE4B-498D-8CB6-DD3531C5E53A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580852-46AC-8E83-D295-B08C4E68A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8875D0-1528-1AC7-DBE0-8391CD634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02" y="1392718"/>
            <a:ext cx="714375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730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신경망 실습 </a:t>
            </a:r>
            <a:r>
              <a:rPr lang="en-US" altLang="ko-KR" dirty="0"/>
              <a:t>– </a:t>
            </a:r>
            <a:r>
              <a:rPr lang="ko-KR" altLang="en-US" dirty="0"/>
              <a:t>와인 종류 예측 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F83D7-DE4B-498D-8CB6-DD3531C5E53A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C93C3041-F26D-1F5A-8137-1813DF929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759" y="94668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학습의 자동 중단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텐서플로에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포함된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케라스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API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EarlyStopping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함수를 제공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학습이 진행되어도 테스트셋 오차가 줄어들지 않으면 학습을 자동으로 멈추게 하는 함수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이를 조금 전 배운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ModelCheckpoint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함수와 함께 사용해 보면서 최적의 모델을 저장해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먼저 다음과 같이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EarlyStopping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함수를 불러옴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2E34E0-28DD-82C2-E95C-7A700142C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44" y="2915750"/>
            <a:ext cx="710565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4279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신경망 실습 </a:t>
            </a:r>
            <a:r>
              <a:rPr lang="en-US" altLang="ko-KR" dirty="0"/>
              <a:t>– </a:t>
            </a:r>
            <a:r>
              <a:rPr lang="ko-KR" altLang="en-US" dirty="0"/>
              <a:t>와인 종류 예측 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F83D7-DE4B-498D-8CB6-DD3531C5E53A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A87379D1-E012-13F1-935F-FD0B3C5BC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학습의 자동 중단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monitor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옵션은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model.fit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실행 결과 중 어떤 것을 이용할지 정함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검증셋의 오차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val_loss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지정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patience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옵션은 지정된 값이 몇 번 이상 향상되지 않으면 학습을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종료시킬지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정함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monitor='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val_loss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', patience=20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이라고 지정하면 검증셋의 오차가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번 이상 낮아지지 않을 경우 학습을 종료하라는 의미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90673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신경망 실습 </a:t>
            </a:r>
            <a:r>
              <a:rPr lang="en-US" altLang="ko-KR" dirty="0"/>
              <a:t>– </a:t>
            </a:r>
            <a:r>
              <a:rPr lang="ko-KR" altLang="en-US" dirty="0"/>
              <a:t>와인 종류 예측 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F83D7-DE4B-498D-8CB6-DD3531C5E53A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C6A0D586-060E-FCD7-3556-CD32F73875E3}"/>
              </a:ext>
            </a:extLst>
          </p:cNvPr>
          <p:cNvSpPr txBox="1">
            <a:spLocks/>
          </p:cNvSpPr>
          <p:nvPr/>
        </p:nvSpPr>
        <p:spPr>
          <a:xfrm>
            <a:off x="311708" y="1107395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8288" indent="-268288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tabLst>
                <a:tab pos="268288" algn="l"/>
              </a:tabLst>
              <a:defRPr sz="2400" b="1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맑은 고딕" panose="020B0503020000020004" pitchFamily="50" charset="-127"/>
              <a:buChar char="­"/>
              <a:defRPr sz="200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맑은 고딕" panose="020B0503020000020004" pitchFamily="50" charset="-127"/>
              <a:buChar char="»"/>
              <a:defRPr sz="160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학습의 자동 중단</a:t>
            </a:r>
            <a:endParaRPr lang="en-US" altLang="ko-KR" sz="180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>
                <a:latin typeface="KoPub돋움체_Pro Light" pitchFamily="18" charset="-127"/>
                <a:ea typeface="KoPub돋움체_Pro Light" pitchFamily="18" charset="-127"/>
              </a:rPr>
              <a:t>모델 저장에 관한 설정은 앞 절에서 사용한 내용을 그대로 따르겠음</a:t>
            </a:r>
            <a:endParaRPr lang="en-US" altLang="ko-KR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>
                <a:latin typeface="KoPub돋움체_Pro Light" pitchFamily="18" charset="-127"/>
                <a:ea typeface="KoPub돋움체_Pro Light" pitchFamily="18" charset="-127"/>
              </a:rPr>
              <a:t>다만 이번에는 최고의 모델 하나만 저장되게끔 해 보자</a:t>
            </a:r>
            <a:endParaRPr lang="en-US" altLang="ko-KR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>
                <a:latin typeface="KoPub돋움체_Pro Light" pitchFamily="18" charset="-127"/>
                <a:ea typeface="KoPub돋움체_Pro Light" pitchFamily="18" charset="-127"/>
              </a:rPr>
              <a:t>이를 위해 저장될 모델 이름에 에포크나 정확도 정보를 포함하지 않고</a:t>
            </a:r>
            <a:r>
              <a:rPr lang="en-US" altLang="ko-KR">
                <a:latin typeface="KoPub돋움체_Pro Light" pitchFamily="18" charset="-127"/>
                <a:ea typeface="KoPub돋움체_Pro Light" pitchFamily="18" charset="-127"/>
              </a:rPr>
              <a:t>, ModelCheckpoint()</a:t>
            </a:r>
            <a:r>
              <a:rPr lang="ko-KR" altLang="en-US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>
                <a:latin typeface="KoPub돋움체_Pro Light" pitchFamily="18" charset="-127"/>
                <a:ea typeface="KoPub돋움체_Pro Light" pitchFamily="18" charset="-127"/>
              </a:rPr>
              <a:t>save_best_only </a:t>
            </a:r>
            <a:r>
              <a:rPr lang="ko-KR" altLang="en-US">
                <a:latin typeface="KoPub돋움체_Pro Light" pitchFamily="18" charset="-127"/>
                <a:ea typeface="KoPub돋움체_Pro Light" pitchFamily="18" charset="-127"/>
              </a:rPr>
              <a:t>옵션을 </a:t>
            </a:r>
            <a:r>
              <a:rPr lang="en-US" altLang="ko-KR">
                <a:latin typeface="KoPub돋움체_Pro Light" pitchFamily="18" charset="-127"/>
                <a:ea typeface="KoPub돋움체_Pro Light" pitchFamily="18" charset="-127"/>
              </a:rPr>
              <a:t>True</a:t>
            </a:r>
            <a:r>
              <a:rPr lang="ko-KR" altLang="en-US">
                <a:latin typeface="KoPub돋움체_Pro Light" pitchFamily="18" charset="-127"/>
                <a:ea typeface="KoPub돋움체_Pro Light" pitchFamily="18" charset="-127"/>
              </a:rPr>
              <a:t>로 설정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8F9D93C-587A-7ECB-9BBD-E64B8BDF5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54" y="2732459"/>
            <a:ext cx="71247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5688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신경망 실습 </a:t>
            </a:r>
            <a:r>
              <a:rPr lang="en-US" altLang="ko-KR" dirty="0"/>
              <a:t>– </a:t>
            </a:r>
            <a:r>
              <a:rPr lang="ko-KR" altLang="en-US" dirty="0"/>
              <a:t>와인 종류 예측 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F83D7-DE4B-498D-8CB6-DD3531C5E53A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181AA0D-AB30-8AC3-D3D5-30CFB625B20E}"/>
              </a:ext>
            </a:extLst>
          </p:cNvPr>
          <p:cNvSpPr txBox="1">
            <a:spLocks/>
          </p:cNvSpPr>
          <p:nvPr/>
        </p:nvSpPr>
        <p:spPr>
          <a:xfrm>
            <a:off x="53520" y="842190"/>
            <a:ext cx="8107710" cy="800724"/>
          </a:xfrm>
          <a:prstGeom prst="rect">
            <a:avLst/>
          </a:prstGeom>
        </p:spPr>
        <p:txBody>
          <a:bodyPr vert="horz" lIns="14400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</a:lstStyle>
          <a:p>
            <a:r>
              <a:rPr lang="en-US" altLang="ko-KR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학습의 자동 중단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E3B109D-8BD2-2495-F083-3F658BC50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76" y="3157283"/>
            <a:ext cx="7086600" cy="1352550"/>
          </a:xfrm>
          <a:prstGeom prst="rect">
            <a:avLst/>
          </a:prstGeom>
        </p:spPr>
      </p:pic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2E8E6763-6ACD-E4BB-4F76-3509492C3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학습의 자동 중단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모델을 실행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자동으로 최적의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에포크를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찾아 멈출 예정이므로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epochs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넉넉하게 설정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37992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신경망 실습 </a:t>
            </a:r>
            <a:r>
              <a:rPr lang="en-US" altLang="ko-KR" dirty="0"/>
              <a:t>– </a:t>
            </a:r>
            <a:r>
              <a:rPr lang="ko-KR" altLang="en-US" dirty="0"/>
              <a:t>와인 종류 예측 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F83D7-DE4B-498D-8CB6-DD3531C5E53A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181AA0D-AB30-8AC3-D3D5-30CFB625B20E}"/>
              </a:ext>
            </a:extLst>
          </p:cNvPr>
          <p:cNvSpPr txBox="1">
            <a:spLocks/>
          </p:cNvSpPr>
          <p:nvPr/>
        </p:nvSpPr>
        <p:spPr>
          <a:xfrm>
            <a:off x="53520" y="842190"/>
            <a:ext cx="8107710" cy="800724"/>
          </a:xfrm>
          <a:prstGeom prst="rect">
            <a:avLst/>
          </a:prstGeom>
        </p:spPr>
        <p:txBody>
          <a:bodyPr vert="horz" lIns="14400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</a:lstStyle>
          <a:p>
            <a:r>
              <a:rPr lang="en-US" altLang="ko-KR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학습의 자동 중단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E3B109D-8BD2-2495-F083-3F658BC50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76" y="3157283"/>
            <a:ext cx="7086600" cy="1352550"/>
          </a:xfrm>
          <a:prstGeom prst="rect">
            <a:avLst/>
          </a:prstGeom>
        </p:spPr>
      </p:pic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2E8E6763-6ACD-E4BB-4F76-3509492C3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학습의 자동 중단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모델을 실행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자동으로 최적의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에포크를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찾아 멈출 예정이므로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epochs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넉넉하게 설정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07727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신경망 실습 </a:t>
            </a:r>
            <a:r>
              <a:rPr lang="en-US" altLang="ko-KR" dirty="0"/>
              <a:t>– </a:t>
            </a:r>
            <a:r>
              <a:rPr lang="ko-KR" altLang="en-US" dirty="0"/>
              <a:t>와인 종류 예측 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F83D7-DE4B-498D-8CB6-DD3531C5E53A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EDB4345B-B4BC-A3FC-E6C4-A858B958E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학습의 자동 중단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앞서 만든 기본 코드에 다음과 같이 새로운 코드를 불러와 덧붙여 실행해 보자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48367F-E8D7-E3FA-4831-E8CA9FCD9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66" y="2161646"/>
            <a:ext cx="720090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73804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신경망 실습 </a:t>
            </a:r>
            <a:r>
              <a:rPr lang="en-US" altLang="ko-KR" dirty="0"/>
              <a:t>– </a:t>
            </a:r>
            <a:r>
              <a:rPr lang="ko-KR" altLang="en-US" dirty="0"/>
              <a:t>와인 종류 예측 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F83D7-DE4B-498D-8CB6-DD3531C5E53A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내용 개체 틀 4">
            <a:extLst>
              <a:ext uri="{FF2B5EF4-FFF2-40B4-BE49-F238E27FC236}">
                <a16:creationId xmlns:a16="http://schemas.microsoft.com/office/drawing/2014/main" id="{74D841C8-5DF5-C85B-2DEB-4EEBBC84F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학습의 자동 중단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33E1924-BC5F-222C-D6B9-4F770420C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09" y="1914525"/>
            <a:ext cx="709612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7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/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신경망 파라미터 </a:t>
            </a:r>
            <a:r>
              <a:rPr lang="en-US" altLang="ko-KR" dirty="0"/>
              <a:t>–optimizer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B89695-F2EE-42A1-B22E-C3EDB5E55F15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FE99756-57A6-4ECE-BB77-B6C3058D7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8843" y="1591022"/>
            <a:ext cx="9257957" cy="3156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0640352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신경망 실습 </a:t>
            </a:r>
            <a:r>
              <a:rPr lang="en-US" altLang="ko-KR" dirty="0"/>
              <a:t>– </a:t>
            </a:r>
            <a:r>
              <a:rPr lang="ko-KR" altLang="en-US" dirty="0"/>
              <a:t>와인 종류 예측 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F83D7-DE4B-498D-8CB6-DD3531C5E53A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F15D98-763C-4D43-9564-7A7273880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B47B1D-1FC8-25AA-BE7D-5382EE577E6D}"/>
              </a:ext>
            </a:extLst>
          </p:cNvPr>
          <p:cNvSpPr txBox="1"/>
          <p:nvPr/>
        </p:nvSpPr>
        <p:spPr>
          <a:xfrm>
            <a:off x="340176" y="1576656"/>
            <a:ext cx="9424309" cy="364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/>
              <a:t>1/8 [==&gt;...........................] - ETA: 0s - loss: 0.1462 - accuracy: 0.9540</a:t>
            </a:r>
          </a:p>
          <a:p>
            <a:r>
              <a:rPr lang="en-US" altLang="ko-KR" sz="1100" dirty="0"/>
              <a:t>Epoch 31: </a:t>
            </a:r>
            <a:r>
              <a:rPr lang="en-US" altLang="ko-KR" sz="1100" dirty="0" err="1"/>
              <a:t>val_loss</a:t>
            </a:r>
            <a:r>
              <a:rPr lang="en-US" altLang="ko-KR" sz="1100" dirty="0"/>
              <a:t> improved from 0.16765 to </a:t>
            </a:r>
            <a:r>
              <a:rPr lang="en-US" altLang="ko-KR" sz="1100" dirty="0">
                <a:solidFill>
                  <a:srgbClr val="0000FF"/>
                </a:solidFill>
              </a:rPr>
              <a:t>0.16567, saving model to ./data/model/Ch14-4-bestmodel.hdf5</a:t>
            </a:r>
          </a:p>
          <a:p>
            <a:r>
              <a:rPr lang="en-US" altLang="ko-KR" sz="1100" dirty="0"/>
              <a:t>8/8 [==============================] - 0s 9ms/step - loss: 0.1712 - accuracy: 0.9430 - </a:t>
            </a:r>
            <a:r>
              <a:rPr lang="en-US" altLang="ko-KR" sz="1100" dirty="0" err="1"/>
              <a:t>val_loss</a:t>
            </a:r>
            <a:r>
              <a:rPr lang="en-US" altLang="ko-KR" sz="1100" dirty="0"/>
              <a:t>: 0.1657 - </a:t>
            </a:r>
            <a:r>
              <a:rPr lang="en-US" altLang="ko-KR" sz="1100" dirty="0" err="1"/>
              <a:t>val_accuracy</a:t>
            </a:r>
            <a:r>
              <a:rPr lang="en-US" altLang="ko-KR" sz="1100" dirty="0"/>
              <a:t>: 0.9392</a:t>
            </a:r>
          </a:p>
          <a:p>
            <a:r>
              <a:rPr lang="en-US" altLang="ko-KR" sz="1100" dirty="0"/>
              <a:t>Epoch 32/2000</a:t>
            </a:r>
          </a:p>
          <a:p>
            <a:r>
              <a:rPr lang="en-US" altLang="ko-KR" sz="1100" dirty="0"/>
              <a:t>1/8 [==&gt;...........................] - ETA: 0s - loss: 0.2067 - accuracy: 0.9400</a:t>
            </a:r>
          </a:p>
          <a:p>
            <a:r>
              <a:rPr lang="en-US" altLang="ko-KR" sz="1100" dirty="0"/>
              <a:t>Epoch 32: </a:t>
            </a:r>
            <a:r>
              <a:rPr lang="en-US" altLang="ko-KR" sz="1100" dirty="0" err="1"/>
              <a:t>val_loss</a:t>
            </a:r>
            <a:r>
              <a:rPr lang="en-US" altLang="ko-KR" sz="1100" dirty="0"/>
              <a:t> did not improve from 0.16567</a:t>
            </a:r>
          </a:p>
          <a:p>
            <a:r>
              <a:rPr lang="en-US" altLang="ko-KR" sz="1100" dirty="0"/>
              <a:t>8/8 [==============================] - 0s 7ms/step - loss: 0.1678 - accuracy: 0.9430 - </a:t>
            </a:r>
            <a:r>
              <a:rPr lang="en-US" altLang="ko-KR" sz="1100" dirty="0" err="1"/>
              <a:t>val_loss</a:t>
            </a:r>
            <a:r>
              <a:rPr lang="en-US" altLang="ko-KR" sz="1100" dirty="0"/>
              <a:t>: 0.1675 - </a:t>
            </a:r>
            <a:r>
              <a:rPr lang="en-US" altLang="ko-KR" sz="1100" dirty="0" err="1"/>
              <a:t>val_accuracy</a:t>
            </a:r>
            <a:r>
              <a:rPr lang="en-US" altLang="ko-KR" sz="1100" dirty="0"/>
              <a:t>: 0.9346</a:t>
            </a:r>
          </a:p>
          <a:p>
            <a:r>
              <a:rPr lang="en-US" altLang="ko-KR" sz="1100" dirty="0"/>
              <a:t>Epoch 33/2000</a:t>
            </a:r>
          </a:p>
          <a:p>
            <a:r>
              <a:rPr lang="en-US" altLang="ko-KR" sz="1100" dirty="0"/>
              <a:t>1/8 [==&gt;...........................] - ETA: 0s - loss: 0.1330 - accuracy: 0.9560</a:t>
            </a:r>
          </a:p>
          <a:p>
            <a:r>
              <a:rPr lang="en-US" altLang="ko-KR" sz="1100" dirty="0"/>
              <a:t>Epoch 33: </a:t>
            </a:r>
            <a:r>
              <a:rPr lang="en-US" altLang="ko-KR" sz="1100" dirty="0" err="1"/>
              <a:t>val_loss</a:t>
            </a:r>
            <a:r>
              <a:rPr lang="en-US" altLang="ko-KR" sz="1100" dirty="0"/>
              <a:t> did not improve from 0.16567</a:t>
            </a:r>
          </a:p>
          <a:p>
            <a:r>
              <a:rPr lang="en-US" altLang="ko-KR" sz="1100" dirty="0"/>
              <a:t>8/8 [==============================] - 0s 6ms/step - loss: 0.1661 - accuracy: 0.9438 - </a:t>
            </a:r>
            <a:r>
              <a:rPr lang="en-US" altLang="ko-KR" sz="1100" dirty="0" err="1"/>
              <a:t>val_loss</a:t>
            </a:r>
            <a:r>
              <a:rPr lang="en-US" altLang="ko-KR" sz="1100" dirty="0"/>
              <a:t>: 0.1691 - </a:t>
            </a:r>
            <a:r>
              <a:rPr lang="en-US" altLang="ko-KR" sz="1100" dirty="0" err="1"/>
              <a:t>val_accuracy</a:t>
            </a:r>
            <a:r>
              <a:rPr lang="en-US" altLang="ko-KR" sz="1100" dirty="0"/>
              <a:t>: 0.9431</a:t>
            </a:r>
          </a:p>
          <a:p>
            <a:r>
              <a:rPr lang="en-US" altLang="ko-KR" sz="1100" dirty="0"/>
              <a:t>Epoch 34/2000</a:t>
            </a:r>
          </a:p>
          <a:p>
            <a:r>
              <a:rPr lang="en-US" altLang="ko-KR" sz="1100" dirty="0"/>
              <a:t>1/8 [==&gt;...........................] - ETA: 0s - loss: 0.1694 - accuracy: 0.9400</a:t>
            </a:r>
          </a:p>
          <a:p>
            <a:r>
              <a:rPr lang="en-US" altLang="ko-KR" sz="1100" dirty="0"/>
              <a:t>Epoch 34: </a:t>
            </a:r>
            <a:r>
              <a:rPr lang="en-US" altLang="ko-KR" sz="1100" dirty="0" err="1"/>
              <a:t>val_loss</a:t>
            </a:r>
            <a:r>
              <a:rPr lang="en-US" altLang="ko-KR" sz="1100" dirty="0"/>
              <a:t> improved from 0.16567 to 0.15903</a:t>
            </a:r>
            <a:r>
              <a:rPr lang="en-US" altLang="ko-KR" sz="1100" dirty="0">
                <a:solidFill>
                  <a:srgbClr val="0000FF"/>
                </a:solidFill>
              </a:rPr>
              <a:t>, saving model to ./data/model/Ch14-4-bestmodel.hdf5</a:t>
            </a:r>
          </a:p>
          <a:p>
            <a:r>
              <a:rPr lang="en-US" altLang="ko-KR" sz="1100" dirty="0"/>
              <a:t>8/8 [==============================] - 0s 9ms/step - loss: 0.1694 - accuracy: 0.9418 - </a:t>
            </a:r>
            <a:r>
              <a:rPr lang="en-US" altLang="ko-KR" sz="1100" dirty="0" err="1"/>
              <a:t>val_loss</a:t>
            </a:r>
            <a:r>
              <a:rPr lang="en-US" altLang="ko-KR" sz="1100" dirty="0"/>
              <a:t>: 0.1590 - </a:t>
            </a:r>
            <a:r>
              <a:rPr lang="en-US" altLang="ko-KR" sz="1100" dirty="0" err="1"/>
              <a:t>val_accuracy</a:t>
            </a:r>
            <a:r>
              <a:rPr lang="en-US" altLang="ko-KR" sz="1100" dirty="0"/>
              <a:t>: 0.9362</a:t>
            </a:r>
          </a:p>
          <a:p>
            <a:r>
              <a:rPr lang="en-US" altLang="ko-KR" sz="1100" dirty="0"/>
              <a:t>Epoch 35/2000</a:t>
            </a:r>
          </a:p>
          <a:p>
            <a:r>
              <a:rPr lang="en-US" altLang="ko-KR" sz="1100" dirty="0"/>
              <a:t>1/8 [==&gt;...........................] - ETA: 0s - loss: 0.1949 - accuracy: 0.9380</a:t>
            </a:r>
          </a:p>
          <a:p>
            <a:r>
              <a:rPr lang="en-US" altLang="ko-KR" sz="1100" dirty="0"/>
              <a:t>Epoch 35: </a:t>
            </a:r>
            <a:r>
              <a:rPr lang="en-US" altLang="ko-KR" sz="1100" dirty="0" err="1"/>
              <a:t>val_loss</a:t>
            </a:r>
            <a:r>
              <a:rPr lang="en-US" altLang="ko-KR" sz="1100" dirty="0"/>
              <a:t> improved from 0.15903 to 0.15821, </a:t>
            </a:r>
            <a:r>
              <a:rPr lang="en-US" altLang="ko-KR" sz="1100" dirty="0">
                <a:solidFill>
                  <a:srgbClr val="0000FF"/>
                </a:solidFill>
              </a:rPr>
              <a:t>saving model to ./data/model/Ch14-4-bestmodel.hdf5</a:t>
            </a:r>
          </a:p>
          <a:p>
            <a:r>
              <a:rPr lang="en-US" altLang="ko-KR" sz="1100" dirty="0"/>
              <a:t>8/8 [==============================] - 0s 9ms/step - loss: 0.1628 - accuracy: 0.9464 - </a:t>
            </a:r>
            <a:r>
              <a:rPr lang="en-US" altLang="ko-KR" sz="1100" dirty="0" err="1"/>
              <a:t>val_loss</a:t>
            </a:r>
            <a:r>
              <a:rPr lang="en-US" altLang="ko-KR" sz="1100" dirty="0"/>
              <a:t>: 0.1582 - </a:t>
            </a:r>
            <a:r>
              <a:rPr lang="en-US" altLang="ko-KR" sz="1100" dirty="0" err="1"/>
              <a:t>val_accuracy</a:t>
            </a:r>
            <a:r>
              <a:rPr lang="en-US" altLang="ko-KR" sz="1100" dirty="0"/>
              <a:t>: 0.9369</a:t>
            </a:r>
          </a:p>
          <a:p>
            <a:r>
              <a:rPr lang="en-US" altLang="ko-KR" sz="1100" dirty="0"/>
              <a:t>Epoch 36/2000</a:t>
            </a:r>
          </a:p>
          <a:p>
            <a:r>
              <a:rPr lang="en-US" altLang="ko-KR" sz="1100" dirty="0"/>
              <a:t>1/8 [==&gt;...........................] - ETA: 0s - loss: 0.1485 - accuracy: 0.9360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1164801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신경망 실습 </a:t>
            </a:r>
            <a:r>
              <a:rPr lang="en-US" altLang="ko-KR" dirty="0"/>
              <a:t>– </a:t>
            </a:r>
            <a:r>
              <a:rPr lang="ko-KR" altLang="en-US" dirty="0"/>
              <a:t>주택 가격 예측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F83D7-DE4B-498D-8CB6-DD3531C5E53A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C35728-9D57-260C-1837-3A7E6A9F2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172686"/>
            <a:ext cx="7067550" cy="2581275"/>
          </a:xfrm>
          <a:prstGeom prst="rect">
            <a:avLst/>
          </a:prstGeom>
        </p:spPr>
      </p:pic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79174B68-EA04-4104-D6E9-805D4C550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607" y="1162480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파악하기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먼저 데이터를 불러와 확인해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1363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신경망 실습 </a:t>
            </a:r>
            <a:r>
              <a:rPr lang="en-US" altLang="ko-KR" dirty="0"/>
              <a:t>– </a:t>
            </a:r>
            <a:r>
              <a:rPr lang="ko-KR" altLang="en-US" dirty="0"/>
              <a:t>주택 가격 예측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F83D7-DE4B-498D-8CB6-DD3531C5E53A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F3C84B44-191B-10ED-7D1E-DA7FD937D325}"/>
              </a:ext>
            </a:extLst>
          </p:cNvPr>
          <p:cNvSpPr txBox="1">
            <a:spLocks/>
          </p:cNvSpPr>
          <p:nvPr/>
        </p:nvSpPr>
        <p:spPr>
          <a:xfrm>
            <a:off x="364579" y="1187629"/>
            <a:ext cx="8107710" cy="800724"/>
          </a:xfrm>
          <a:prstGeom prst="rect">
            <a:avLst/>
          </a:prstGeom>
        </p:spPr>
        <p:txBody>
          <a:bodyPr vert="horz" lIns="14400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</a:lstStyle>
          <a:p>
            <a:r>
              <a:rPr lang="en-US" altLang="ko-KR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파악하기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50C8F25-2A12-EB36-8DFA-23A30E8BE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78" y="2811665"/>
            <a:ext cx="706755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6249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신경망 실습 </a:t>
            </a:r>
            <a:r>
              <a:rPr lang="en-US" altLang="ko-KR" dirty="0"/>
              <a:t>– </a:t>
            </a:r>
            <a:r>
              <a:rPr lang="ko-KR" altLang="en-US" dirty="0"/>
              <a:t>주택 가격 예측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F83D7-DE4B-498D-8CB6-DD3531C5E53A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F256E4-F744-B601-7D7F-E2BD15C09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18" y="784745"/>
            <a:ext cx="6419958" cy="30080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A0CD30D-A99C-74F5-453C-93CE0A660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18" y="3644222"/>
            <a:ext cx="709612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9480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신경망 실습 </a:t>
            </a:r>
            <a:r>
              <a:rPr lang="en-US" altLang="ko-KR" dirty="0"/>
              <a:t>– </a:t>
            </a:r>
            <a:r>
              <a:rPr lang="ko-KR" altLang="en-US" dirty="0"/>
              <a:t>주택 가격 예측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F83D7-DE4B-498D-8CB6-DD3531C5E53A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5D9B349-CD88-9188-004C-A2E1420E5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607" y="106735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파악하기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총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80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개의 속성으로 이루어져 있고 마지막 열이 우리의 타깃인 집 값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SalePrice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모두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1,460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개의 샘플이 들어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90995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신경망 실습 </a:t>
            </a:r>
            <a:r>
              <a:rPr lang="en-US" altLang="ko-KR" dirty="0"/>
              <a:t>– </a:t>
            </a:r>
            <a:r>
              <a:rPr lang="ko-KR" altLang="en-US" dirty="0"/>
              <a:t>주택 가격 예측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F83D7-DE4B-498D-8CB6-DD3531C5E53A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979759B6-99B9-2F7E-D13F-B0DE2B52F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4899" y="94668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이제 앞서 구한 중요 속성을 이용해 학습셋과 테스트셋을 만들어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집 값을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나머지 열을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X_train_pre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저장한 후 전체의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80%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학습셋으로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20%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테스트셋으로 지정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C94373-7835-D217-FC04-2215A0F36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91" y="3342346"/>
            <a:ext cx="706755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0331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신경망 실습 </a:t>
            </a:r>
            <a:r>
              <a:rPr lang="en-US" altLang="ko-KR" dirty="0"/>
              <a:t>– </a:t>
            </a:r>
            <a:r>
              <a:rPr lang="ko-KR" altLang="en-US" dirty="0"/>
              <a:t>주택 가격 예측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F83D7-DE4B-498D-8CB6-DD3531C5E53A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08ED769F-F151-7B72-D3E9-D46F0D8E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027" y="1192168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모델의 구조와 실행 옵션을 설정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입력될 속성의 개수를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X_train.shape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[1]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지정해 자동으로 세도록 했음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5A9F45-2BFF-439B-CCC0-23EEBA498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47" y="2902764"/>
            <a:ext cx="7105650" cy="2228850"/>
          </a:xfrm>
          <a:prstGeom prst="rect">
            <a:avLst/>
          </a:prstGeom>
        </p:spPr>
      </p:pic>
      <p:sp>
        <p:nvSpPr>
          <p:cNvPr id="3" name="폭발: 8pt 2">
            <a:extLst>
              <a:ext uri="{FF2B5EF4-FFF2-40B4-BE49-F238E27FC236}">
                <a16:creationId xmlns:a16="http://schemas.microsoft.com/office/drawing/2014/main" id="{767B6B27-6323-185F-5E90-E15FF61FBF06}"/>
              </a:ext>
            </a:extLst>
          </p:cNvPr>
          <p:cNvSpPr/>
          <p:nvPr/>
        </p:nvSpPr>
        <p:spPr>
          <a:xfrm>
            <a:off x="2993570" y="4321625"/>
            <a:ext cx="323115" cy="386011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49203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신경망 실습 </a:t>
            </a:r>
            <a:r>
              <a:rPr lang="en-US" altLang="ko-KR" dirty="0"/>
              <a:t>– </a:t>
            </a:r>
            <a:r>
              <a:rPr lang="ko-KR" altLang="en-US" dirty="0"/>
              <a:t>주택 가격 예측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F83D7-DE4B-498D-8CB6-DD3531C5E53A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D23C42-E16A-62C0-8B85-062CD0A65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58" y="2907811"/>
            <a:ext cx="7086600" cy="781050"/>
          </a:xfrm>
          <a:prstGeom prst="rect">
            <a:avLst/>
          </a:prstGeom>
        </p:spPr>
      </p:pic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D461F43-3566-D188-D7E7-CBA44A060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810" y="1206546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실행에서 달라진 점은 손실 함수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선형 회귀이므로 평균 제곱 오차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mean_squared_error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적음</a:t>
            </a:r>
          </a:p>
        </p:txBody>
      </p:sp>
      <p:sp>
        <p:nvSpPr>
          <p:cNvPr id="7" name="폭발: 8pt 6">
            <a:extLst>
              <a:ext uri="{FF2B5EF4-FFF2-40B4-BE49-F238E27FC236}">
                <a16:creationId xmlns:a16="http://schemas.microsoft.com/office/drawing/2014/main" id="{14CD0452-6AF7-ADA2-07F1-A9027FADDD1B}"/>
              </a:ext>
            </a:extLst>
          </p:cNvPr>
          <p:cNvSpPr/>
          <p:nvPr/>
        </p:nvSpPr>
        <p:spPr>
          <a:xfrm>
            <a:off x="4990813" y="3443320"/>
            <a:ext cx="323115" cy="386011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15721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신경망 실습 </a:t>
            </a:r>
            <a:r>
              <a:rPr lang="en-US" altLang="ko-KR" dirty="0"/>
              <a:t>– </a:t>
            </a:r>
            <a:r>
              <a:rPr lang="ko-KR" altLang="en-US" dirty="0"/>
              <a:t>주택 가격 예측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F83D7-DE4B-498D-8CB6-DD3531C5E53A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36E40DD2-0C44-E384-68F4-CEB912674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66" y="1122477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번 이상 결과가 향상되지 않으면 자동으로 중단되게끔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저장될 모델 이름을 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Ch15-house.hdf5’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정함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모델은 차후 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장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캐글로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시작하는 새로운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도전’에서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다시 사용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검증셋을 추가하고 싶을 경우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앞서와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마찬가지로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학습셋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검증셋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테스트셋의 비율을 각각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60%, 20%, 20%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정하면 됨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DF2574-58C0-FA99-7A29-9B5E7907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43" y="3650892"/>
            <a:ext cx="6193765" cy="277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67067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6411-A1DA-4454-B824-7078154A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0" y="84259"/>
            <a:ext cx="12084960" cy="70048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신경망 실습 </a:t>
            </a:r>
            <a:r>
              <a:rPr lang="en-US" altLang="ko-KR" dirty="0"/>
              <a:t>– </a:t>
            </a:r>
            <a:r>
              <a:rPr lang="ko-KR" altLang="en-US" dirty="0"/>
              <a:t>주택 가격 예측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F83D7-DE4B-498D-8CB6-DD3531C5E53A}"/>
              </a:ext>
            </a:extLst>
          </p:cNvPr>
          <p:cNvSpPr txBox="1"/>
          <p:nvPr/>
        </p:nvSpPr>
        <p:spPr>
          <a:xfrm>
            <a:off x="9376379" y="29733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인하공전 컴퓨터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정보과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10C25669-1327-1EA4-E116-0074DCF67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모든 코드를 실행하면 다음과 같음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81DB49-64AA-019C-0965-98FA10E99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12" y="2205265"/>
            <a:ext cx="711517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559642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30DF9F47E88B047A0695E9C3DC9F515" ma:contentTypeVersion="0" ma:contentTypeDescription="새 문서를 만듭니다." ma:contentTypeScope="" ma:versionID="47b515163c9168915aada081291178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98509c16e2068e4d5d0612c501c1975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562EBFE-E179-4536-9B4A-59F3E0187A3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DD8169E-24A0-4D43-A686-0BE92F93E254}">
  <ds:schemaRefs>
    <ds:schemaRef ds:uri="http://www.w3.org/XML/1998/namespace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DD0C208C-AED1-4440-9261-53183403D2B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18411</TotalTime>
  <Words>14318</Words>
  <Application>Microsoft Office PowerPoint</Application>
  <PresentationFormat>와이드스크린</PresentationFormat>
  <Paragraphs>2073</Paragraphs>
  <Slides>229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229</vt:i4>
      </vt:variant>
    </vt:vector>
  </HeadingPairs>
  <TitlesOfParts>
    <vt:vector size="243" baseType="lpstr">
      <vt:lpstr>KoPub돋움체_Pro Bold</vt:lpstr>
      <vt:lpstr>KoPub돋움체_Pro Light</vt:lpstr>
      <vt:lpstr>SandSm</vt:lpstr>
      <vt:lpstr>Spoqa Han Sans</vt:lpstr>
      <vt:lpstr>나눔스퀘어</vt:lpstr>
      <vt:lpstr>나눔스퀘어 Bold</vt:lpstr>
      <vt:lpstr>맑은 고딕</vt:lpstr>
      <vt:lpstr>Arial</vt:lpstr>
      <vt:lpstr>Calibri</vt:lpstr>
      <vt:lpstr>Cambria Math</vt:lpstr>
      <vt:lpstr>Courier New</vt:lpstr>
      <vt:lpstr>Trebuchet MS</vt:lpstr>
      <vt:lpstr>Wingdings</vt:lpstr>
      <vt:lpstr>디자인 사용자 지정</vt:lpstr>
      <vt:lpstr>AI 프로그래밍  - 기말 시험 범위 review </vt:lpstr>
      <vt:lpstr>케라스로 신경망을 작성 하는 절차 </vt:lpstr>
      <vt:lpstr>OR 연산을 수행하는 신경망 실습</vt:lpstr>
      <vt:lpstr>OR 연산을 수행하는 신경망 실습</vt:lpstr>
      <vt:lpstr>케라스 신경망 파라미터 </vt:lpstr>
      <vt:lpstr>케라스 신경망 파라미터 </vt:lpstr>
      <vt:lpstr>케라스 신경망 파라미터 –loss (손실함수) </vt:lpstr>
      <vt:lpstr>케라스 신경망 파라미터 –optimizer</vt:lpstr>
      <vt:lpstr>케라스 신경망 파라미터 –optimizer</vt:lpstr>
      <vt:lpstr>케라스 신경망 파라미터 –batch_size</vt:lpstr>
      <vt:lpstr>케라스 신경망 파라미터 –metrics</vt:lpstr>
      <vt:lpstr>폐암 환자 생존율 실습</vt:lpstr>
      <vt:lpstr>폐암 환자 생존율 실습</vt:lpstr>
      <vt:lpstr>폐암 환자 생존율 실습</vt:lpstr>
      <vt:lpstr>폐암 환자 생존율 실습</vt:lpstr>
      <vt:lpstr>폐암 환자 생존율 실습</vt:lpstr>
      <vt:lpstr>딥러닝 (Deep learning) </vt:lpstr>
      <vt:lpstr>케라스로 신경망을 작성 하는 절차 </vt:lpstr>
      <vt:lpstr>오늘 수업 순서- 딥러닝 예제 </vt:lpstr>
      <vt:lpstr>피마 인디언 데이터 분석</vt:lpstr>
      <vt:lpstr>피마 인디언 데이터 분석</vt:lpstr>
      <vt:lpstr>피마 인디언 데이터 분석</vt:lpstr>
      <vt:lpstr>피마 인디언 데이터 분석</vt:lpstr>
      <vt:lpstr>피마 인디언 데이터 분석</vt:lpstr>
      <vt:lpstr>피마 인디언 데이터 분석</vt:lpstr>
      <vt:lpstr>케라스 딥러닝 –  정수 인코딩</vt:lpstr>
      <vt:lpstr>케라스 딥러닝 –  원-핫 인코딩  </vt:lpstr>
      <vt:lpstr>케라스 딥러닝</vt:lpstr>
      <vt:lpstr>케라스 딥러닝</vt:lpstr>
      <vt:lpstr>케라스 딥러닝 – 소프트 맥스</vt:lpstr>
      <vt:lpstr>아이리스 품종 예측 </vt:lpstr>
      <vt:lpstr>아이리스 품종 예측 </vt:lpstr>
      <vt:lpstr>아이리스 품종 예측 </vt:lpstr>
      <vt:lpstr>아이리스 품종 예측 </vt:lpstr>
      <vt:lpstr>아이리스 품종 예측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케라스 딥러닝 –  피마 인디언 데이터 분석 </vt:lpstr>
      <vt:lpstr>활성화 함수</vt:lpstr>
      <vt:lpstr>케라스 신경망 실습 – 타이타닉 생존자 예측 </vt:lpstr>
      <vt:lpstr>케라스 신경망 실습 – 타이타닉 생존자 예측 </vt:lpstr>
      <vt:lpstr>케라스 신경망 실습 – 타이타닉 생존자 예측 </vt:lpstr>
      <vt:lpstr>케라스 신경망 실습 – 타이타닉 생존자 예측 </vt:lpstr>
      <vt:lpstr>케라스 신경망 실습 – 타이타닉 생존자 예측 </vt:lpstr>
      <vt:lpstr>케라스 신경망 실습 – 타이타닉 생존자 예측 </vt:lpstr>
      <vt:lpstr>케라스 신경망 실습 – 타이타닉 생존자 예측 </vt:lpstr>
      <vt:lpstr>PowerPoint 프레젠테이션</vt:lpstr>
      <vt:lpstr>PowerPoint 프레젠테이션</vt:lpstr>
      <vt:lpstr>케라스 신경망 실습 – 패션 아이템 분류 </vt:lpstr>
      <vt:lpstr>케라스 신경망 실습 – 패션 아이템 분류 </vt:lpstr>
      <vt:lpstr>케라스 신경망 실습 – 패션 아이템 분류 </vt:lpstr>
      <vt:lpstr>케라스 신경망 실습 – 패션 아이템 분류 </vt:lpstr>
      <vt:lpstr>케라스 신경망 실습 – 패션 아이템 분류 </vt:lpstr>
      <vt:lpstr>케라스 신경망 실습 – 패션 아이템 분류 </vt:lpstr>
      <vt:lpstr>PowerPoint 프레젠테이션</vt:lpstr>
      <vt:lpstr>PowerPoint 프레젠테이션</vt:lpstr>
      <vt:lpstr>케라스 신경망 실습 – 와인 종류 예측 하기</vt:lpstr>
      <vt:lpstr>케라스 신경망 실습 – 와인 종류 예측 하기</vt:lpstr>
      <vt:lpstr>케라스 신경망 실습 – 와인 종류 예측 하기</vt:lpstr>
      <vt:lpstr>케라스 신경망 실습 – 와인 종류 예측 하기</vt:lpstr>
      <vt:lpstr>케라스 신경망 실습 – 와인 종류 예측 하기</vt:lpstr>
      <vt:lpstr>케라스 신경망 실습 – 와인 종류 예측 하기</vt:lpstr>
      <vt:lpstr>케라스 신경망 실습 – 와인 종류 예측 하기</vt:lpstr>
      <vt:lpstr>케라스 신경망 실습 – 와인 종류 예측 하기</vt:lpstr>
      <vt:lpstr>케라스 신경망 실습 – 와인 종류 예측 하기</vt:lpstr>
      <vt:lpstr>케라스 신경망 실습 – 와인 종류 예측 하기</vt:lpstr>
      <vt:lpstr>케라스 신경망 실습 – 와인 종류 예측 하기</vt:lpstr>
      <vt:lpstr>케라스 신경망 실습 – 와인 종류 예측 하기</vt:lpstr>
      <vt:lpstr>케라스 신경망 실습 – 와인 종류 예측 하기</vt:lpstr>
      <vt:lpstr>케라스 신경망 실습 – 와인 종류 예측 하기</vt:lpstr>
      <vt:lpstr>케라스 신경망 실습 – 와인 종류 예측 하기</vt:lpstr>
      <vt:lpstr>케라스 신경망 실습 – 와인 종류 예측 하기</vt:lpstr>
      <vt:lpstr>케라스 신경망 실습 – 와인 종류 예측 하기</vt:lpstr>
      <vt:lpstr>케라스 신경망 실습 – 와인 종류 예측 하기</vt:lpstr>
      <vt:lpstr>케라스 신경망 실습 – 와인 종류 예측 하기</vt:lpstr>
      <vt:lpstr>케라스 신경망 실습 – 와인 종류 예측 하기</vt:lpstr>
      <vt:lpstr>케라스 신경망 실습 – 와인 종류 예측 하기</vt:lpstr>
      <vt:lpstr>케라스 신경망 실습 – 주택 가격 예측 </vt:lpstr>
      <vt:lpstr>케라스 신경망 실습 – 주택 가격 예측 </vt:lpstr>
      <vt:lpstr>케라스 신경망 실습 – 주택 가격 예측 </vt:lpstr>
      <vt:lpstr>케라스 신경망 실습 – 주택 가격 예측 </vt:lpstr>
      <vt:lpstr>케라스 신경망 실습 – 주택 가격 예측 </vt:lpstr>
      <vt:lpstr>케라스 신경망 실습 – 주택 가격 예측 </vt:lpstr>
      <vt:lpstr>케라스 신경망 실습 – 주택 가격 예측 </vt:lpstr>
      <vt:lpstr>케라스 신경망 실습 – 주택 가격 예측 </vt:lpstr>
      <vt:lpstr>케라스 신경망 실습 – 주택 가격 예측 </vt:lpstr>
      <vt:lpstr>케라스 신경망 실습 – 주택 가격 예측 </vt:lpstr>
      <vt:lpstr>케라스 신경망 실습 – 주택 가격 예측 </vt:lpstr>
      <vt:lpstr>케라스 신경망 실습 – 주택 가격 예측 </vt:lpstr>
      <vt:lpstr>케라스 신경망 실습 – 주택 가격 예측 </vt:lpstr>
      <vt:lpstr>케라스 신경망 실습 – 주택 가격 예측 </vt:lpstr>
      <vt:lpstr>케라스 신경망 실습 – 주택 가격 예측 </vt:lpstr>
      <vt:lpstr>케라스 신경망 실습 – 주택 가격 예측 </vt:lpstr>
      <vt:lpstr>케라스 신경망 실습 – 주택 가격 예측 </vt:lpstr>
      <vt:lpstr>케라스 신경망 실습 – 주택 가격 예측 </vt:lpstr>
      <vt:lpstr>케라스 신경망 실습 – 주택 가격 예측 </vt:lpstr>
      <vt:lpstr>케라스 신경망 실습 – 주택 가격 예측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다중 퍼셉트론 (Multi Layer Perceptron: MLP)</vt:lpstr>
      <vt:lpstr>케라스 신경망 실습 – 주택 가격 예측 </vt:lpstr>
      <vt:lpstr>케라스 신경망 실습 – 주택 가격 예측 </vt:lpstr>
      <vt:lpstr>케라스 신경망 실습 – 주택 가격 예측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영상 처리 기초</vt:lpstr>
      <vt:lpstr>영상 처리 기초</vt:lpstr>
      <vt:lpstr>영상 처리 기초</vt:lpstr>
      <vt:lpstr>완전 연결 신경망 (Fully Connected Neural Network)</vt:lpstr>
      <vt:lpstr>컨볼루션 신경망 (CNN: Convolutional Neural Network) </vt:lpstr>
      <vt:lpstr>컨볼루션 신경망 (CNN: Convolutional Neural Network) </vt:lpstr>
      <vt:lpstr>컨볼루션 신경망 (CNN: Convolutional Neural Network) </vt:lpstr>
      <vt:lpstr>컨볼루션 신경망 (CNN: Convolutional Neural Network) </vt:lpstr>
      <vt:lpstr>컨볼루션 신경망 (CNN: Convolutional Neural Network) </vt:lpstr>
      <vt:lpstr>컨볼루션 (Convolution)</vt:lpstr>
      <vt:lpstr>컨볼루션 신경망 (CNN: Convolutional Neural Network) </vt:lpstr>
      <vt:lpstr>컨볼루션 신경망 (CNN: Convolutional Neural Network) </vt:lpstr>
      <vt:lpstr>컨볼루션 신경망 (CNN: Convolutional Neural Network) </vt:lpstr>
      <vt:lpstr>컨볼루션 신경망 (CNN: Convolutional Neural Network) </vt:lpstr>
      <vt:lpstr>컨볼루션 신경망 (CNN: Convolutional Neural Network) </vt:lpstr>
      <vt:lpstr>컨볼루션 신경망 (CNN: Convolutional Neural Network) </vt:lpstr>
      <vt:lpstr>컨볼루션 신경망 (CNN: Convolutional Neural Network) </vt:lpstr>
      <vt:lpstr>컨볼루션 신경망 (CNN: Convolutional Neural Network) </vt:lpstr>
      <vt:lpstr>컨볼루션 신경망 (CNN: Convolutional Neural Network) </vt:lpstr>
      <vt:lpstr>컨볼루션 신경망 (CNN: Convolutional Neural Network) </vt:lpstr>
      <vt:lpstr>컨볼루션 신경망 (CNN: Convolutional Neural Network) </vt:lpstr>
      <vt:lpstr>컨볼루션 신경망 (CNN: Convolutional Neural Network) </vt:lpstr>
      <vt:lpstr>컨볼루션 신경망 (CNN: Convolutional Neural Network) </vt:lpstr>
      <vt:lpstr>컨볼루션 신경망 (CNN: Convolutional Neural Network) </vt:lpstr>
      <vt:lpstr>컨볼루션 신경망 (CNN: Convolutional Neural Network) </vt:lpstr>
      <vt:lpstr>컨볼루션 신경망 (CNN: Convolutional Neural Network) </vt:lpstr>
      <vt:lpstr>컨볼루션 신경망 (CNN: Convolutional Neural Network) </vt:lpstr>
      <vt:lpstr>컨볼루션 신경망 (CNN: Convolutional Neural Network) </vt:lpstr>
      <vt:lpstr>컨볼루션 신경망 (CNN: Convolutional Neural Network) </vt:lpstr>
      <vt:lpstr>컨볼루션 신경망 (CNN: Convolutional Neural Network) </vt:lpstr>
      <vt:lpstr>풀링 (Pooling)</vt:lpstr>
      <vt:lpstr>Max Pooling (맥스 풀링) </vt:lpstr>
      <vt:lpstr>풀링의 장점</vt:lpstr>
      <vt:lpstr>풀링의 종류</vt:lpstr>
      <vt:lpstr>컨볼루션 신경망 (CNN: Convolutional Neural Network) </vt:lpstr>
      <vt:lpstr>MNIST 손 글씨 이미지 분류</vt:lpstr>
      <vt:lpstr>MNIST 필기체 숫자 인식</vt:lpstr>
      <vt:lpstr>MNIST 필기체 숫자 인식</vt:lpstr>
      <vt:lpstr>MNIST 필기체 숫자 인식</vt:lpstr>
      <vt:lpstr>MNIST 필기체 숫자 인식</vt:lpstr>
      <vt:lpstr>MNIST 필기체 숫자 인식</vt:lpstr>
      <vt:lpstr>컨볼루션 신경망 (CNN: Convolutional Neural Network) </vt:lpstr>
      <vt:lpstr>컨볼루션 신경망 (CNN: Convolutional Neural Network) </vt:lpstr>
      <vt:lpstr>컨볼루션 신경망 (CNN: Convolutional Neural Network) </vt:lpstr>
      <vt:lpstr>MNIST 필기체 숫자 인식</vt:lpstr>
      <vt:lpstr>MNIST 필기체 숫자 인식</vt:lpstr>
      <vt:lpstr>MNIST 손 글씨 이미지 분류- CNN 케라스 구현</vt:lpstr>
      <vt:lpstr>MNIST 손 글씨 이미지 분류- CNN 케라스 구현</vt:lpstr>
      <vt:lpstr>MNIST 손 글씨 이미지 분류- CNN 케라스 구현</vt:lpstr>
      <vt:lpstr>CNN output shape </vt:lpstr>
      <vt:lpstr>Convolution Neural Network (CNN)</vt:lpstr>
      <vt:lpstr>MNIST 손 글씨 이미지 분류- CNN 케라스 구현</vt:lpstr>
      <vt:lpstr>Convolution Neural Network (CNN)</vt:lpstr>
      <vt:lpstr>Convolution Neural Network (CNN)</vt:lpstr>
      <vt:lpstr>Convolution Neural Network (CNN)</vt:lpstr>
      <vt:lpstr>Convolution Neural Network (CNN)</vt:lpstr>
      <vt:lpstr>Convolution Neural Network (CNN)</vt:lpstr>
      <vt:lpstr>MNIST 손 글씨 이미지 분류- CNN 케라스 구현</vt:lpstr>
      <vt:lpstr>MNIST 손 글씨 이미지 분류- CNN 케라스 구현</vt:lpstr>
      <vt:lpstr>MNIST 손 글씨 이미지 분류- CNN 케라스 구현</vt:lpstr>
      <vt:lpstr>MNIST 손 글씨 이미지 분류- CNN 케라스 구현</vt:lpstr>
      <vt:lpstr>MNIST 손 글씨 이미지 분류- CNN 케라스 구현</vt:lpstr>
      <vt:lpstr>MNIST 손 글씨 이미지 분류- CNN 케라스 구현</vt:lpstr>
      <vt:lpstr>MNIST 손 글씨 이미지 분류- CNN 케라스 구현</vt:lpstr>
      <vt:lpstr>MNIST 손 글씨 이미지 분류- CNN 케라스 구현</vt:lpstr>
      <vt:lpstr>MNIST 손 글씨 이미지 분류- CNN 케라스 구현</vt:lpstr>
      <vt:lpstr>Convolution Layer Parameter</vt:lpstr>
      <vt:lpstr>Convolution Layer Parameter</vt:lpstr>
      <vt:lpstr>MNIST 손 글씨 이미지 분류- CNN 케라스 구현</vt:lpstr>
      <vt:lpstr>MNIST 손 글씨 이미지 분류- CNN 케라스 구현</vt:lpstr>
      <vt:lpstr>MNIST 손 글씨 이미지 분류- CNN 케라스 구현</vt:lpstr>
      <vt:lpstr>MNIST 손 글씨 이미지 분류- CNN 케라스 구현</vt:lpstr>
      <vt:lpstr>MNIST 손 글씨 이미지 분류- CNN 케라스 구현</vt:lpstr>
      <vt:lpstr>MNIST 손 글씨 이미지 분류- CNN 케라스 구현</vt:lpstr>
      <vt:lpstr>MNIST 손 글씨 이미지 분류- CNN 케라스 구현</vt:lpstr>
      <vt:lpstr>MNIST 손 글씨 이미지 분류- CNN 케라스 구현</vt:lpstr>
      <vt:lpstr>PowerPoint 프레젠테이션</vt:lpstr>
      <vt:lpstr>MNIST 손 글씨 이미지 분류- CNN 케라스 구현</vt:lpstr>
      <vt:lpstr>Convolution Neural Network (CNN)</vt:lpstr>
      <vt:lpstr>Convolution Neural Network (CNN)</vt:lpstr>
      <vt:lpstr>컨벌루션 신경망 (CNN: Convolutional Neural Network) </vt:lpstr>
      <vt:lpstr>컨벌루션 (Convolution) 계산 </vt:lpstr>
      <vt:lpstr>컨벌루션 (Convolution) 계산 </vt:lpstr>
      <vt:lpstr>풀링 (Pooling) 계산 </vt:lpstr>
      <vt:lpstr>Convolution Layer Parameter</vt:lpstr>
      <vt:lpstr>컨벌루션 (Convolution) 계산 </vt:lpstr>
      <vt:lpstr>순환 신경망 (Recurrent Neural Network)</vt:lpstr>
      <vt:lpstr>순환 신경망 (Recurrent Neural Network)</vt:lpstr>
      <vt:lpstr>순환 신경망 (Recurrent Neural Network)</vt:lpstr>
      <vt:lpstr>순환 신경망 (Recurrent Neural Network)</vt:lpstr>
      <vt:lpstr>순환 신경망 (Recurrent Neural Network)</vt:lpstr>
      <vt:lpstr>순환 신경망 (Recurrent Neural Network)</vt:lpstr>
      <vt:lpstr>순환 데이터(시계열 데이터)</vt:lpstr>
      <vt:lpstr>PowerPoint 프레젠테이션</vt:lpstr>
      <vt:lpstr>PowerPoint 프레젠테이션</vt:lpstr>
      <vt:lpstr>순환 신경망 (Recurrent Neural Network)</vt:lpstr>
      <vt:lpstr>LSTM (long short term memory)</vt:lpstr>
      <vt:lpstr>케라스를 이용한 주가 예측</vt:lpstr>
      <vt:lpstr>수고 하셨습니다 </vt:lpstr>
    </vt:vector>
  </TitlesOfParts>
  <Company>SAMSUNG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</dc:creator>
  <cp:lastModifiedBy>오창윤</cp:lastModifiedBy>
  <cp:revision>973</cp:revision>
  <dcterms:created xsi:type="dcterms:W3CDTF">2019-03-14T00:45:06Z</dcterms:created>
  <dcterms:modified xsi:type="dcterms:W3CDTF">2022-06-04T00:09:52Z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C:\Users\ulsiguya\Desktop\SR Template wide.pptx</vt:lpwstr>
  </property>
  <property fmtid="{D5CDD505-2E9C-101B-9397-08002B2CF9AE}" pid="4" name="ContentTypeId">
    <vt:lpwstr>0x010100A30DF9F47E88B047A0695E9C3DC9F515</vt:lpwstr>
  </property>
</Properties>
</file>